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87" r:id="rId2"/>
    <p:sldId id="334" r:id="rId3"/>
    <p:sldId id="401" r:id="rId4"/>
    <p:sldId id="402" r:id="rId5"/>
    <p:sldId id="403" r:id="rId6"/>
    <p:sldId id="474" r:id="rId7"/>
    <p:sldId id="475" r:id="rId8"/>
    <p:sldId id="541" r:id="rId9"/>
    <p:sldId id="492" r:id="rId10"/>
    <p:sldId id="454" r:id="rId11"/>
    <p:sldId id="493" r:id="rId12"/>
    <p:sldId id="494" r:id="rId13"/>
    <p:sldId id="498" r:id="rId14"/>
    <p:sldId id="542" r:id="rId15"/>
    <p:sldId id="543" r:id="rId16"/>
    <p:sldId id="544" r:id="rId17"/>
    <p:sldId id="545" r:id="rId18"/>
    <p:sldId id="546" r:id="rId19"/>
    <p:sldId id="547" r:id="rId20"/>
    <p:sldId id="548" r:id="rId21"/>
    <p:sldId id="549" r:id="rId22"/>
    <p:sldId id="550" r:id="rId23"/>
    <p:sldId id="551" r:id="rId24"/>
    <p:sldId id="552" r:id="rId25"/>
    <p:sldId id="553" r:id="rId26"/>
    <p:sldId id="554" r:id="rId27"/>
    <p:sldId id="395" r:id="rId28"/>
  </p:sldIdLst>
  <p:sldSz cx="12192000" cy="6858000"/>
  <p:notesSz cx="6858000" cy="9144000"/>
  <p:custDataLst>
    <p:tags r:id="rId3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E4190"/>
    <a:srgbClr val="FFFFFF"/>
    <a:srgbClr val="DC0000"/>
    <a:srgbClr val="990000"/>
    <a:srgbClr val="FF3232"/>
    <a:srgbClr val="DD492B"/>
    <a:srgbClr val="EB613B"/>
    <a:srgbClr val="F2343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878" autoAdjust="0"/>
    <p:restoredTop sz="91366" autoAdjust="0"/>
  </p:normalViewPr>
  <p:slideViewPr>
    <p:cSldViewPr snapToGrid="0">
      <p:cViewPr varScale="1">
        <p:scale>
          <a:sx n="147" d="100"/>
          <a:sy n="147" d="100"/>
        </p:scale>
        <p:origin x="56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ags" Target="tags/tag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6B8C1D-5DDE-45B0-8602-4CACDF397E89}" type="datetimeFigureOut">
              <a:rPr lang="zh-CN" altLang="en-US" smtClean="0"/>
              <a:t>2020/5/29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05D85F-4392-4135-93FD-966BA6EE77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49222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05D85F-4392-4135-93FD-966BA6EE7734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39631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05D85F-4392-4135-93FD-966BA6EE7734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74921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05D85F-4392-4135-93FD-966BA6EE7734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84552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05D85F-4392-4135-93FD-966BA6EE7734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30350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05D85F-4392-4135-93FD-966BA6EE7734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068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05D85F-4392-4135-93FD-966BA6EE7734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72014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05D85F-4392-4135-93FD-966BA6EE7734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71544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05D85F-4392-4135-93FD-966BA6EE7734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04898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05D85F-4392-4135-93FD-966BA6EE7734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19589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05D85F-4392-4135-93FD-966BA6EE7734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23368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05D85F-4392-4135-93FD-966BA6EE7734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85107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05D85F-4392-4135-93FD-966BA6EE7734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010258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05D85F-4392-4135-93FD-966BA6EE7734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957807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05D85F-4392-4135-93FD-966BA6EE7734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538647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05D85F-4392-4135-93FD-966BA6EE7734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920977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05D85F-4392-4135-93FD-966BA6EE7734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817298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05D85F-4392-4135-93FD-966BA6EE7734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662620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ADB20A9-D41A-4FC4-B096-05C165E1A1A1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49041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05D85F-4392-4135-93FD-966BA6EE7734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40457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05D85F-4392-4135-93FD-966BA6EE7734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25870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05D85F-4392-4135-93FD-966BA6EE7734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6766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05D85F-4392-4135-93FD-966BA6EE7734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321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05D85F-4392-4135-93FD-966BA6EE7734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76379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05D85F-4392-4135-93FD-966BA6EE7734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65875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05D85F-4392-4135-93FD-966BA6EE7734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69708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任意多边形: 形状 20">
            <a:extLst>
              <a:ext uri="{FF2B5EF4-FFF2-40B4-BE49-F238E27FC236}">
                <a16:creationId xmlns:a16="http://schemas.microsoft.com/office/drawing/2014/main" id="{0374BC5D-8BB4-4311-8D2E-1E4EE2B269CF}"/>
              </a:ext>
            </a:extLst>
          </p:cNvPr>
          <p:cNvSpPr/>
          <p:nvPr userDrawn="1"/>
        </p:nvSpPr>
        <p:spPr>
          <a:xfrm rot="10800000">
            <a:off x="63305" y="12462"/>
            <a:ext cx="647115" cy="714715"/>
          </a:xfrm>
          <a:custGeom>
            <a:avLst/>
            <a:gdLst>
              <a:gd name="connsiteX0" fmla="*/ 795997 w 795997"/>
              <a:gd name="connsiteY0" fmla="*/ 787399 h 787399"/>
              <a:gd name="connsiteX1" fmla="*/ 0 w 795997"/>
              <a:gd name="connsiteY1" fmla="*/ 787399 h 787399"/>
              <a:gd name="connsiteX2" fmla="*/ 0 w 795997"/>
              <a:gd name="connsiteY2" fmla="*/ 422274 h 787399"/>
              <a:gd name="connsiteX3" fmla="*/ 397999 w 795997"/>
              <a:gd name="connsiteY3" fmla="*/ 0 h 787399"/>
              <a:gd name="connsiteX4" fmla="*/ 795997 w 795997"/>
              <a:gd name="connsiteY4" fmla="*/ 422274 h 787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5997" h="787399">
                <a:moveTo>
                  <a:pt x="795997" y="787399"/>
                </a:moveTo>
                <a:lnTo>
                  <a:pt x="0" y="787399"/>
                </a:lnTo>
                <a:lnTo>
                  <a:pt x="0" y="422274"/>
                </a:lnTo>
                <a:lnTo>
                  <a:pt x="397999" y="0"/>
                </a:lnTo>
                <a:lnTo>
                  <a:pt x="795997" y="422274"/>
                </a:lnTo>
                <a:close/>
              </a:path>
            </a:pathLst>
          </a:cu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37" name="图片 36">
            <a:extLst>
              <a:ext uri="{FF2B5EF4-FFF2-40B4-BE49-F238E27FC236}">
                <a16:creationId xmlns:a16="http://schemas.microsoft.com/office/drawing/2014/main" id="{30B2B642-A5F8-482C-AE27-56945E909FC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  <a14:imgEffect>
                      <a14:brightnessContrast bright="70000" contras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7620" y="12456"/>
            <a:ext cx="6544381" cy="6858000"/>
          </a:xfrm>
          <a:prstGeom prst="rect">
            <a:avLst/>
          </a:prstGeom>
          <a:effectLst>
            <a:softEdge rad="0"/>
          </a:effectLst>
        </p:spPr>
      </p:pic>
      <p:pic>
        <p:nvPicPr>
          <p:cNvPr id="36" name="图片 35">
            <a:extLst>
              <a:ext uri="{FF2B5EF4-FFF2-40B4-BE49-F238E27FC236}">
                <a16:creationId xmlns:a16="http://schemas.microsoft.com/office/drawing/2014/main" id="{CCE0230D-982B-448B-A5DE-E791735AFD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  <a14:imgEffect>
                      <a14:colorTemperature colorTemp="4699"/>
                    </a14:imgEffect>
                    <a14:imgEffect>
                      <a14:saturation sat="400000"/>
                    </a14:imgEffect>
                    <a14:imgEffect>
                      <a14:brightnessContrast bright="-100000" contras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335"/>
          <a:stretch/>
        </p:blipFill>
        <p:spPr>
          <a:xfrm>
            <a:off x="19976" y="0"/>
            <a:ext cx="5627645" cy="6858000"/>
          </a:xfrm>
          <a:prstGeom prst="rect">
            <a:avLst/>
          </a:prstGeom>
          <a:noFill/>
          <a:effectLst>
            <a:outerShdw blurRad="1270000" algn="ctr" rotWithShape="0">
              <a:srgbClr val="000000">
                <a:alpha val="0"/>
              </a:srgbClr>
            </a:outerShdw>
            <a:reflection endPos="0" dir="5400000" sy="-100000" algn="bl" rotWithShape="0"/>
            <a:softEdge rad="0"/>
          </a:effectLst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65218728-E8FA-46FB-8D16-D90975DBDA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621DBB7-B5DE-44CB-AC0D-09B34344AB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E67E426-BAE5-4957-9B1D-A5F7C4A5236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6"/>
            <a:ext cx="2743200" cy="365125"/>
          </a:xfrm>
        </p:spPr>
        <p:txBody>
          <a:bodyPr/>
          <a:lstStyle/>
          <a:p>
            <a:fld id="{3C4D8C20-93F1-4DFC-BFB6-589D8282B412}" type="datetime1">
              <a:rPr lang="zh-CN" altLang="en-US" smtClean="0"/>
              <a:t>2020/5/29</a:t>
            </a:fld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51DEC33-DC0D-4465-B349-5A70646415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50CA2F03-2133-4D53-B05E-E1E497B72E05}"/>
              </a:ext>
            </a:extLst>
          </p:cNvPr>
          <p:cNvGrpSpPr/>
          <p:nvPr userDrawn="1"/>
        </p:nvGrpSpPr>
        <p:grpSpPr>
          <a:xfrm>
            <a:off x="236717" y="171254"/>
            <a:ext cx="361403" cy="265646"/>
            <a:chOff x="5446713" y="5784850"/>
            <a:chExt cx="557213" cy="409576"/>
          </a:xfrm>
          <a:solidFill>
            <a:schemeClr val="bg1"/>
          </a:solidFill>
        </p:grpSpPr>
        <p:sp>
          <p:nvSpPr>
            <p:cNvPr id="34" name="Freeform 61">
              <a:extLst>
                <a:ext uri="{FF2B5EF4-FFF2-40B4-BE49-F238E27FC236}">
                  <a16:creationId xmlns:a16="http://schemas.microsoft.com/office/drawing/2014/main" id="{3723E9BC-E4C4-4937-95CC-440BB305018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6713" y="5784850"/>
              <a:ext cx="390525" cy="369888"/>
            </a:xfrm>
            <a:custGeom>
              <a:avLst/>
              <a:gdLst>
                <a:gd name="T0" fmla="*/ 67 w 182"/>
                <a:gd name="T1" fmla="*/ 128 h 173"/>
                <a:gd name="T2" fmla="*/ 65 w 182"/>
                <a:gd name="T3" fmla="*/ 128 h 173"/>
                <a:gd name="T4" fmla="*/ 64 w 182"/>
                <a:gd name="T5" fmla="*/ 128 h 173"/>
                <a:gd name="T6" fmla="*/ 41 w 182"/>
                <a:gd name="T7" fmla="*/ 137 h 173"/>
                <a:gd name="T8" fmla="*/ 47 w 182"/>
                <a:gd name="T9" fmla="*/ 120 h 173"/>
                <a:gd name="T10" fmla="*/ 42 w 182"/>
                <a:gd name="T11" fmla="*/ 117 h 173"/>
                <a:gd name="T12" fmla="*/ 17 w 182"/>
                <a:gd name="T13" fmla="*/ 74 h 173"/>
                <a:gd name="T14" fmla="*/ 98 w 182"/>
                <a:gd name="T15" fmla="*/ 16 h 173"/>
                <a:gd name="T16" fmla="*/ 159 w 182"/>
                <a:gd name="T17" fmla="*/ 36 h 173"/>
                <a:gd name="T18" fmla="*/ 170 w 182"/>
                <a:gd name="T19" fmla="*/ 36 h 173"/>
                <a:gd name="T20" fmla="*/ 182 w 182"/>
                <a:gd name="T21" fmla="*/ 36 h 173"/>
                <a:gd name="T22" fmla="*/ 98 w 182"/>
                <a:gd name="T23" fmla="*/ 0 h 173"/>
                <a:gd name="T24" fmla="*/ 0 w 182"/>
                <a:gd name="T25" fmla="*/ 74 h 173"/>
                <a:gd name="T26" fmla="*/ 27 w 182"/>
                <a:gd name="T27" fmla="*/ 126 h 173"/>
                <a:gd name="T28" fmla="*/ 11 w 182"/>
                <a:gd name="T29" fmla="*/ 173 h 173"/>
                <a:gd name="T30" fmla="*/ 30 w 182"/>
                <a:gd name="T31" fmla="*/ 162 h 173"/>
                <a:gd name="T32" fmla="*/ 64 w 182"/>
                <a:gd name="T33" fmla="*/ 145 h 173"/>
                <a:gd name="T34" fmla="*/ 86 w 182"/>
                <a:gd name="T35" fmla="*/ 149 h 173"/>
                <a:gd name="T36" fmla="*/ 76 w 182"/>
                <a:gd name="T37" fmla="*/ 130 h 173"/>
                <a:gd name="T38" fmla="*/ 67 w 182"/>
                <a:gd name="T39" fmla="*/ 128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2" h="173">
                  <a:moveTo>
                    <a:pt x="67" y="128"/>
                  </a:moveTo>
                  <a:cubicBezTo>
                    <a:pt x="65" y="128"/>
                    <a:pt x="65" y="128"/>
                    <a:pt x="65" y="128"/>
                  </a:cubicBezTo>
                  <a:cubicBezTo>
                    <a:pt x="64" y="128"/>
                    <a:pt x="64" y="128"/>
                    <a:pt x="64" y="128"/>
                  </a:cubicBezTo>
                  <a:cubicBezTo>
                    <a:pt x="62" y="128"/>
                    <a:pt x="59" y="128"/>
                    <a:pt x="41" y="137"/>
                  </a:cubicBezTo>
                  <a:cubicBezTo>
                    <a:pt x="47" y="120"/>
                    <a:pt x="47" y="120"/>
                    <a:pt x="47" y="120"/>
                  </a:cubicBezTo>
                  <a:cubicBezTo>
                    <a:pt x="42" y="117"/>
                    <a:pt x="42" y="117"/>
                    <a:pt x="42" y="117"/>
                  </a:cubicBezTo>
                  <a:cubicBezTo>
                    <a:pt x="26" y="105"/>
                    <a:pt x="17" y="90"/>
                    <a:pt x="17" y="74"/>
                  </a:cubicBezTo>
                  <a:cubicBezTo>
                    <a:pt x="17" y="42"/>
                    <a:pt x="53" y="16"/>
                    <a:pt x="98" y="16"/>
                  </a:cubicBezTo>
                  <a:cubicBezTo>
                    <a:pt x="122" y="16"/>
                    <a:pt x="144" y="24"/>
                    <a:pt x="159" y="36"/>
                  </a:cubicBezTo>
                  <a:cubicBezTo>
                    <a:pt x="163" y="36"/>
                    <a:pt x="167" y="36"/>
                    <a:pt x="170" y="36"/>
                  </a:cubicBezTo>
                  <a:cubicBezTo>
                    <a:pt x="174" y="36"/>
                    <a:pt x="178" y="36"/>
                    <a:pt x="182" y="36"/>
                  </a:cubicBezTo>
                  <a:cubicBezTo>
                    <a:pt x="165" y="14"/>
                    <a:pt x="134" y="0"/>
                    <a:pt x="98" y="0"/>
                  </a:cubicBezTo>
                  <a:cubicBezTo>
                    <a:pt x="44" y="0"/>
                    <a:pt x="0" y="33"/>
                    <a:pt x="0" y="74"/>
                  </a:cubicBezTo>
                  <a:cubicBezTo>
                    <a:pt x="0" y="94"/>
                    <a:pt x="10" y="113"/>
                    <a:pt x="27" y="126"/>
                  </a:cubicBezTo>
                  <a:cubicBezTo>
                    <a:pt x="11" y="173"/>
                    <a:pt x="11" y="173"/>
                    <a:pt x="11" y="173"/>
                  </a:cubicBezTo>
                  <a:cubicBezTo>
                    <a:pt x="30" y="162"/>
                    <a:pt x="30" y="162"/>
                    <a:pt x="30" y="162"/>
                  </a:cubicBezTo>
                  <a:cubicBezTo>
                    <a:pt x="43" y="155"/>
                    <a:pt x="59" y="147"/>
                    <a:pt x="64" y="145"/>
                  </a:cubicBezTo>
                  <a:cubicBezTo>
                    <a:pt x="71" y="147"/>
                    <a:pt x="79" y="148"/>
                    <a:pt x="86" y="149"/>
                  </a:cubicBezTo>
                  <a:cubicBezTo>
                    <a:pt x="82" y="143"/>
                    <a:pt x="78" y="137"/>
                    <a:pt x="76" y="130"/>
                  </a:cubicBezTo>
                  <a:cubicBezTo>
                    <a:pt x="73" y="130"/>
                    <a:pt x="70" y="129"/>
                    <a:pt x="67" y="1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latin typeface="+mn-ea"/>
              </a:endParaRPr>
            </a:p>
          </p:txBody>
        </p:sp>
        <p:sp>
          <p:nvSpPr>
            <p:cNvPr id="35" name="Freeform 62">
              <a:extLst>
                <a:ext uri="{FF2B5EF4-FFF2-40B4-BE49-F238E27FC236}">
                  <a16:creationId xmlns:a16="http://schemas.microsoft.com/office/drawing/2014/main" id="{4AFE75CD-6B1C-4091-ACC0-8165A52BC3B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21338" y="5878513"/>
              <a:ext cx="382588" cy="315913"/>
            </a:xfrm>
            <a:custGeom>
              <a:avLst/>
              <a:gdLst>
                <a:gd name="T0" fmla="*/ 179 w 179"/>
                <a:gd name="T1" fmla="*/ 66 h 147"/>
                <a:gd name="T2" fmla="*/ 89 w 179"/>
                <a:gd name="T3" fmla="*/ 0 h 147"/>
                <a:gd name="T4" fmla="*/ 0 w 179"/>
                <a:gd name="T5" fmla="*/ 66 h 147"/>
                <a:gd name="T6" fmla="*/ 89 w 179"/>
                <a:gd name="T7" fmla="*/ 133 h 147"/>
                <a:gd name="T8" fmla="*/ 123 w 179"/>
                <a:gd name="T9" fmla="*/ 128 h 147"/>
                <a:gd name="T10" fmla="*/ 161 w 179"/>
                <a:gd name="T11" fmla="*/ 147 h 147"/>
                <a:gd name="T12" fmla="*/ 150 w 179"/>
                <a:gd name="T13" fmla="*/ 115 h 147"/>
                <a:gd name="T14" fmla="*/ 179 w 179"/>
                <a:gd name="T15" fmla="*/ 66 h 147"/>
                <a:gd name="T16" fmla="*/ 137 w 179"/>
                <a:gd name="T17" fmla="*/ 88 h 147"/>
                <a:gd name="T18" fmla="*/ 45 w 179"/>
                <a:gd name="T19" fmla="*/ 88 h 147"/>
                <a:gd name="T20" fmla="*/ 45 w 179"/>
                <a:gd name="T21" fmla="*/ 79 h 147"/>
                <a:gd name="T22" fmla="*/ 137 w 179"/>
                <a:gd name="T23" fmla="*/ 79 h 147"/>
                <a:gd name="T24" fmla="*/ 137 w 179"/>
                <a:gd name="T25" fmla="*/ 88 h 147"/>
                <a:gd name="T26" fmla="*/ 137 w 179"/>
                <a:gd name="T27" fmla="*/ 71 h 147"/>
                <a:gd name="T28" fmla="*/ 45 w 179"/>
                <a:gd name="T29" fmla="*/ 71 h 147"/>
                <a:gd name="T30" fmla="*/ 45 w 179"/>
                <a:gd name="T31" fmla="*/ 62 h 147"/>
                <a:gd name="T32" fmla="*/ 137 w 179"/>
                <a:gd name="T33" fmla="*/ 62 h 147"/>
                <a:gd name="T34" fmla="*/ 137 w 179"/>
                <a:gd name="T35" fmla="*/ 71 h 147"/>
                <a:gd name="T36" fmla="*/ 137 w 179"/>
                <a:gd name="T37" fmla="*/ 53 h 147"/>
                <a:gd name="T38" fmla="*/ 45 w 179"/>
                <a:gd name="T39" fmla="*/ 53 h 147"/>
                <a:gd name="T40" fmla="*/ 45 w 179"/>
                <a:gd name="T41" fmla="*/ 45 h 147"/>
                <a:gd name="T42" fmla="*/ 137 w 179"/>
                <a:gd name="T43" fmla="*/ 45 h 147"/>
                <a:gd name="T44" fmla="*/ 137 w 179"/>
                <a:gd name="T45" fmla="*/ 53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79" h="147">
                  <a:moveTo>
                    <a:pt x="179" y="66"/>
                  </a:moveTo>
                  <a:cubicBezTo>
                    <a:pt x="179" y="30"/>
                    <a:pt x="139" y="0"/>
                    <a:pt x="89" y="0"/>
                  </a:cubicBezTo>
                  <a:cubicBezTo>
                    <a:pt x="40" y="0"/>
                    <a:pt x="0" y="30"/>
                    <a:pt x="0" y="66"/>
                  </a:cubicBezTo>
                  <a:cubicBezTo>
                    <a:pt x="0" y="103"/>
                    <a:pt x="40" y="133"/>
                    <a:pt x="89" y="133"/>
                  </a:cubicBezTo>
                  <a:cubicBezTo>
                    <a:pt x="101" y="133"/>
                    <a:pt x="113" y="131"/>
                    <a:pt x="123" y="128"/>
                  </a:cubicBezTo>
                  <a:cubicBezTo>
                    <a:pt x="126" y="127"/>
                    <a:pt x="161" y="147"/>
                    <a:pt x="161" y="147"/>
                  </a:cubicBezTo>
                  <a:cubicBezTo>
                    <a:pt x="150" y="115"/>
                    <a:pt x="150" y="115"/>
                    <a:pt x="150" y="115"/>
                  </a:cubicBezTo>
                  <a:cubicBezTo>
                    <a:pt x="168" y="103"/>
                    <a:pt x="179" y="86"/>
                    <a:pt x="179" y="66"/>
                  </a:cubicBezTo>
                  <a:close/>
                  <a:moveTo>
                    <a:pt x="137" y="88"/>
                  </a:moveTo>
                  <a:cubicBezTo>
                    <a:pt x="45" y="88"/>
                    <a:pt x="45" y="88"/>
                    <a:pt x="45" y="88"/>
                  </a:cubicBezTo>
                  <a:cubicBezTo>
                    <a:pt x="45" y="79"/>
                    <a:pt x="45" y="79"/>
                    <a:pt x="45" y="79"/>
                  </a:cubicBezTo>
                  <a:cubicBezTo>
                    <a:pt x="137" y="79"/>
                    <a:pt x="137" y="79"/>
                    <a:pt x="137" y="79"/>
                  </a:cubicBezTo>
                  <a:lnTo>
                    <a:pt x="137" y="88"/>
                  </a:lnTo>
                  <a:close/>
                  <a:moveTo>
                    <a:pt x="137" y="71"/>
                  </a:moveTo>
                  <a:cubicBezTo>
                    <a:pt x="45" y="71"/>
                    <a:pt x="45" y="71"/>
                    <a:pt x="45" y="71"/>
                  </a:cubicBezTo>
                  <a:cubicBezTo>
                    <a:pt x="45" y="62"/>
                    <a:pt x="45" y="62"/>
                    <a:pt x="45" y="62"/>
                  </a:cubicBezTo>
                  <a:cubicBezTo>
                    <a:pt x="137" y="62"/>
                    <a:pt x="137" y="62"/>
                    <a:pt x="137" y="62"/>
                  </a:cubicBezTo>
                  <a:lnTo>
                    <a:pt x="137" y="71"/>
                  </a:lnTo>
                  <a:close/>
                  <a:moveTo>
                    <a:pt x="137" y="53"/>
                  </a:moveTo>
                  <a:cubicBezTo>
                    <a:pt x="45" y="53"/>
                    <a:pt x="45" y="53"/>
                    <a:pt x="45" y="53"/>
                  </a:cubicBezTo>
                  <a:cubicBezTo>
                    <a:pt x="45" y="45"/>
                    <a:pt x="45" y="45"/>
                    <a:pt x="45" y="45"/>
                  </a:cubicBezTo>
                  <a:cubicBezTo>
                    <a:pt x="137" y="45"/>
                    <a:pt x="137" y="45"/>
                    <a:pt x="137" y="45"/>
                  </a:cubicBezTo>
                  <a:lnTo>
                    <a:pt x="137" y="5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latin typeface="+mn-ea"/>
              </a:endParaRPr>
            </a:p>
          </p:txBody>
        </p:sp>
      </p:grpSp>
      <p:pic>
        <p:nvPicPr>
          <p:cNvPr id="19" name="内容占位符 10">
            <a:extLst>
              <a:ext uri="{FF2B5EF4-FFF2-40B4-BE49-F238E27FC236}">
                <a16:creationId xmlns:a16="http://schemas.microsoft.com/office/drawing/2014/main" id="{5139C7EF-1F5E-4BAD-86F8-BA6EECC3F878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293" y="62380"/>
            <a:ext cx="2648803" cy="592589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B78DA1FB-74D2-4FB9-983E-C112F550AFD2}"/>
              </a:ext>
            </a:extLst>
          </p:cNvPr>
          <p:cNvSpPr/>
          <p:nvPr userDrawn="1"/>
        </p:nvSpPr>
        <p:spPr>
          <a:xfrm>
            <a:off x="3798277" y="5632"/>
            <a:ext cx="8393723" cy="706072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/>
          </a:p>
        </p:txBody>
      </p:sp>
      <p:pic>
        <p:nvPicPr>
          <p:cNvPr id="16" name="图片 15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9762423" y="6185527"/>
            <a:ext cx="2384823" cy="642068"/>
          </a:xfrm>
          <a:prstGeom prst="rect">
            <a:avLst/>
          </a:prstGeom>
        </p:spPr>
      </p:pic>
      <p:sp>
        <p:nvSpPr>
          <p:cNvPr id="17" name="灯片编号占位符 5">
            <a:extLst>
              <a:ext uri="{FF2B5EF4-FFF2-40B4-BE49-F238E27FC236}">
                <a16:creationId xmlns:a16="http://schemas.microsoft.com/office/drawing/2014/main" id="{DC80BF80-68CF-494B-A9E7-7467EE0155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61218" y="646983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07D7C2B2-BAC3-48DB-A1AC-102E5B34AE51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54921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A50506-F99E-4EF8-97FE-4AE1EEE099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9E6C8F0-5E3E-4B03-9093-09C0BC9E74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6F98C34-BAFC-4D54-974C-725F6E63A4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EBA8E-31F0-4128-B5AE-43D5F94372FA}" type="datetime1">
              <a:rPr lang="zh-CN" altLang="en-US" smtClean="0"/>
              <a:t>2020/5/29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628C564-49F3-4084-91C1-D4F080BE24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AAA85EE-A22F-4834-92DE-CDE27DA7EB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6"/>
            <a:ext cx="2743200" cy="365125"/>
          </a:xfrm>
          <a:prstGeom prst="rect">
            <a:avLst/>
          </a:prstGeom>
        </p:spPr>
        <p:txBody>
          <a:bodyPr/>
          <a:lstStyle/>
          <a:p>
            <a:fld id="{07D7C2B2-BAC3-48DB-A1AC-102E5B34AE5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68143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0EB97248-21EB-4CD7-8F68-3F67EFB2B6A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2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128CFD9-EA56-48FD-8B06-64898DDE2D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3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130748E-B6E4-495F-B5FD-47113D799E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ABD34-3549-4050-B639-5011D3C31E7E}" type="datetime1">
              <a:rPr lang="zh-CN" altLang="en-US" smtClean="0"/>
              <a:t>2020/5/29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D18F534-0304-4715-84B4-7E293D42CA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E94B6A4-FA54-477F-8E47-66242CC472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6"/>
            <a:ext cx="2743200" cy="365125"/>
          </a:xfrm>
          <a:prstGeom prst="rect">
            <a:avLst/>
          </a:prstGeom>
        </p:spPr>
        <p:txBody>
          <a:bodyPr/>
          <a:lstStyle/>
          <a:p>
            <a:fld id="{07D7C2B2-BAC3-48DB-A1AC-102E5B34AE5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64602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9240EEC-C6E0-40E6-B30B-EA562E47E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363FF2E-A321-4ADC-AC64-D9A607F3A5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B4177AE-0619-43FF-B33B-0293354145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A1CD76-DA23-437C-B241-774F45D3F73E}" type="datetime1">
              <a:rPr lang="zh-CN" altLang="en-US" smtClean="0"/>
              <a:t>2020/5/29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3E5C7F4-DEBB-425D-B795-567DF16F0A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A6970AC-1E60-4931-9E18-2047D2129A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6"/>
            <a:ext cx="2743200" cy="365125"/>
          </a:xfrm>
          <a:prstGeom prst="rect">
            <a:avLst/>
          </a:prstGeom>
        </p:spPr>
        <p:txBody>
          <a:bodyPr/>
          <a:lstStyle/>
          <a:p>
            <a:fld id="{07D7C2B2-BAC3-48DB-A1AC-102E5B34AE51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622248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DD0369-B217-417C-95BC-19B4293689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4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51E0CE4-46D2-4683-972E-28BFE9D6BB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9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DE32D2E-77F1-4B15-946F-DCE8DB2ED2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39803-1E4A-4BEA-8CC1-98A0FDCAECF9}" type="datetime1">
              <a:rPr lang="zh-CN" altLang="en-US" smtClean="0"/>
              <a:t>2020/5/29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27F2FA3-0EF8-4C4C-9C57-2A443B39C9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D870E98-E84B-4E63-B96C-6CBB6749D6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6"/>
            <a:ext cx="2743200" cy="365125"/>
          </a:xfrm>
          <a:prstGeom prst="rect">
            <a:avLst/>
          </a:prstGeom>
        </p:spPr>
        <p:txBody>
          <a:bodyPr/>
          <a:lstStyle/>
          <a:p>
            <a:fld id="{07D7C2B2-BAC3-48DB-A1AC-102E5B34AE5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88136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23B02A-A80A-42DA-90E4-CC9872848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ECA2136-8349-4D0B-ADE8-6172B7FC41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14A476E-0A80-44F2-A0AA-15EC237FAA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BCAD272-DA23-4917-9B1F-9AB367C987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9097F-6842-4106-BDC7-1D5655A908F0}" type="datetime1">
              <a:rPr lang="zh-CN" altLang="en-US" smtClean="0"/>
              <a:t>2020/5/29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73BE929-3FD3-484F-902F-A9B88C3BC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623D726-4969-4A53-A3F2-1B3CA32053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6"/>
            <a:ext cx="2743200" cy="365125"/>
          </a:xfrm>
          <a:prstGeom prst="rect">
            <a:avLst/>
          </a:prstGeom>
        </p:spPr>
        <p:txBody>
          <a:bodyPr/>
          <a:lstStyle/>
          <a:p>
            <a:fld id="{07D7C2B2-BAC3-48DB-A1AC-102E5B34AE5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05990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B95ACD-6A47-4FCD-A951-38C6F213CC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9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713F604-44C7-4DD5-B9E3-AC7BED9630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0AA2215-4592-4834-B3B7-C27DB92BAE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2BDB36F-A9E4-400F-81CA-52DBCC2C5B3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3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C0B19DA-43DF-4D16-83E0-3B449FD7095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3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9F33D6D5-2D64-4F84-B52E-0965F568F5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56173-326C-4EAA-99E2-47815B41FC4B}" type="datetime1">
              <a:rPr lang="zh-CN" altLang="en-US" smtClean="0"/>
              <a:t>2020/5/29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123F6194-A0CE-47C7-A8F0-8E5AB0CC8A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F7BC3EEB-CD7F-4987-8F21-F44DB336E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6"/>
            <a:ext cx="2743200" cy="365125"/>
          </a:xfrm>
          <a:prstGeom prst="rect">
            <a:avLst/>
          </a:prstGeom>
        </p:spPr>
        <p:txBody>
          <a:bodyPr/>
          <a:lstStyle/>
          <a:p>
            <a:fld id="{07D7C2B2-BAC3-48DB-A1AC-102E5B34AE5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43806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DF5B263-4EE2-45F1-9748-06B0D6FFB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709B85B-0568-4A5B-A147-783543D142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0B1AF-1E4D-48C2-825F-3BAB5319B53E}" type="datetime1">
              <a:rPr lang="zh-CN" altLang="en-US" smtClean="0"/>
              <a:t>2020/5/29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9408589-6C40-4142-B70E-B80EC2ABF1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7F12D5A-BBA9-4FE9-819F-E43725D237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6"/>
            <a:ext cx="2743200" cy="365125"/>
          </a:xfrm>
          <a:prstGeom prst="rect">
            <a:avLst/>
          </a:prstGeom>
        </p:spPr>
        <p:txBody>
          <a:bodyPr/>
          <a:lstStyle/>
          <a:p>
            <a:fld id="{07D7C2B2-BAC3-48DB-A1AC-102E5B34AE5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68845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FB9B1F9-0EA8-48DF-95D2-20AFBC85C7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ED3D3D-8721-42B8-BA23-FC8990963B5F}" type="datetime1">
              <a:rPr lang="zh-CN" altLang="en-US" smtClean="0"/>
              <a:t>2020/5/29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28D5327C-A58E-407E-BE1F-8D0CD642D4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C8AC901-AE73-4746-92AD-58B9D0ACC5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6"/>
            <a:ext cx="2743200" cy="365125"/>
          </a:xfrm>
          <a:prstGeom prst="rect">
            <a:avLst/>
          </a:prstGeom>
        </p:spPr>
        <p:txBody>
          <a:bodyPr/>
          <a:lstStyle/>
          <a:p>
            <a:fld id="{07D7C2B2-BAC3-48DB-A1AC-102E5B34AE5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65355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E820D2-3C24-4773-BD14-4EA63E08A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531C844-1B5C-4020-8133-1F87753474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31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FCA26DC-B2CF-42D3-AA9C-0BC2EC97CE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7F5CA4F-FFAF-4EBE-AA52-9C24CAE3DA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342E14-DCFB-437F-87E9-4BF02368D63E}" type="datetime1">
              <a:rPr lang="zh-CN" altLang="en-US" smtClean="0"/>
              <a:t>2020/5/29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369CCFF-3ADC-499F-8975-CA33BC8DE0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27E1CEB-2C24-4280-B217-544ED14EE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6"/>
            <a:ext cx="2743200" cy="365125"/>
          </a:xfrm>
          <a:prstGeom prst="rect">
            <a:avLst/>
          </a:prstGeom>
        </p:spPr>
        <p:txBody>
          <a:bodyPr/>
          <a:lstStyle/>
          <a:p>
            <a:fld id="{07D7C2B2-BAC3-48DB-A1AC-102E5B34AE5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35794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B97A4F-BC2E-4177-B9F7-ACB5ADD77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350BDD5E-E229-493C-9DEF-C3014AE6A9C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31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ECF2ABA-33BE-4D91-A853-D04D419F2C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212740D-CFD8-499E-9A03-DA7B63A2C9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B9789E-AB00-431D-AA51-A949D36AABFA}" type="datetime1">
              <a:rPr lang="zh-CN" altLang="en-US" smtClean="0"/>
              <a:t>2020/5/29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B07DF92-B0C2-41C3-B5C8-A67D0F96DA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D6AFC50-9993-4539-8862-C3AC269BE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6"/>
            <a:ext cx="2743200" cy="365125"/>
          </a:xfrm>
          <a:prstGeom prst="rect">
            <a:avLst/>
          </a:prstGeom>
        </p:spPr>
        <p:txBody>
          <a:bodyPr/>
          <a:lstStyle/>
          <a:p>
            <a:fld id="{07D7C2B2-BAC3-48DB-A1AC-102E5B34AE5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60795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F3224F07-D803-463D-B8C9-133CBF0CDE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B9664C5-F4B8-4DAE-9876-7D6DF91B29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DB58355-A795-4090-A580-53A426468E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7D575D-5248-4F3E-B8DF-530E32768B3E}" type="datetime1">
              <a:rPr lang="zh-CN" altLang="en-US" smtClean="0"/>
              <a:t>2020/5/29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7D236C3-AD39-434C-98C2-C94D37A355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75871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354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9" indent="-228589" algn="l" defTabSz="91435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6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4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20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98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4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jpe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矩形 38">
            <a:extLst>
              <a:ext uri="{FF2B5EF4-FFF2-40B4-BE49-F238E27FC236}">
                <a16:creationId xmlns:a16="http://schemas.microsoft.com/office/drawing/2014/main" id="{C624772F-30CC-4438-96CA-15F20DB6BDDD}"/>
              </a:ext>
            </a:extLst>
          </p:cNvPr>
          <p:cNvSpPr/>
          <p:nvPr/>
        </p:nvSpPr>
        <p:spPr>
          <a:xfrm>
            <a:off x="6138204" y="-14644"/>
            <a:ext cx="6096000" cy="6857999"/>
          </a:xfrm>
          <a:prstGeom prst="rect">
            <a:avLst/>
          </a:prstGeom>
          <a:solidFill>
            <a:srgbClr val="99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41" name="图片 40">
            <a:extLst>
              <a:ext uri="{FF2B5EF4-FFF2-40B4-BE49-F238E27FC236}">
                <a16:creationId xmlns:a16="http://schemas.microsoft.com/office/drawing/2014/main" id="{937F8076-571C-4C78-8421-6C047849D3E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015842" cy="2208628"/>
          </a:xfrm>
          <a:prstGeom prst="rect">
            <a:avLst/>
          </a:prstGeom>
          <a:ln w="0">
            <a:solidFill>
              <a:srgbClr val="FFFFFF"/>
            </a:solidFill>
          </a:ln>
        </p:spPr>
      </p:pic>
      <p:pic>
        <p:nvPicPr>
          <p:cNvPr id="43" name="图片 42">
            <a:extLst>
              <a:ext uri="{FF2B5EF4-FFF2-40B4-BE49-F238E27FC236}">
                <a16:creationId xmlns:a16="http://schemas.microsoft.com/office/drawing/2014/main" id="{02F5F6B1-F81D-4892-A6DF-51AF8009ABF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72" t="18732" r="32486" b="18209"/>
          <a:stretch/>
        </p:blipFill>
        <p:spPr>
          <a:xfrm>
            <a:off x="3126045" y="907367"/>
            <a:ext cx="2901967" cy="3826992"/>
          </a:xfrm>
          <a:prstGeom prst="rect">
            <a:avLst/>
          </a:prstGeom>
          <a:ln w="0">
            <a:solidFill>
              <a:schemeClr val="bg1"/>
            </a:solidFill>
          </a:ln>
        </p:spPr>
      </p:pic>
      <p:pic>
        <p:nvPicPr>
          <p:cNvPr id="45" name="图片 44">
            <a:extLst>
              <a:ext uri="{FF2B5EF4-FFF2-40B4-BE49-F238E27FC236}">
                <a16:creationId xmlns:a16="http://schemas.microsoft.com/office/drawing/2014/main" id="{D4A2E038-6CFE-40DF-93FD-8E9F606ECCA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091" b="11784"/>
          <a:stretch/>
        </p:blipFill>
        <p:spPr>
          <a:xfrm>
            <a:off x="0" y="2784823"/>
            <a:ext cx="3015842" cy="1941921"/>
          </a:xfrm>
          <a:prstGeom prst="rect">
            <a:avLst/>
          </a:prstGeom>
        </p:spPr>
      </p:pic>
      <p:sp>
        <p:nvSpPr>
          <p:cNvPr id="46" name="矩形 45">
            <a:extLst>
              <a:ext uri="{FF2B5EF4-FFF2-40B4-BE49-F238E27FC236}">
                <a16:creationId xmlns:a16="http://schemas.microsoft.com/office/drawing/2014/main" id="{E41EFA17-61A0-4F67-A68D-19642C87B510}"/>
              </a:ext>
            </a:extLst>
          </p:cNvPr>
          <p:cNvSpPr/>
          <p:nvPr/>
        </p:nvSpPr>
        <p:spPr>
          <a:xfrm>
            <a:off x="3093215" y="5"/>
            <a:ext cx="2925412" cy="822959"/>
          </a:xfrm>
          <a:prstGeom prst="rect">
            <a:avLst/>
          </a:prstGeom>
          <a:solidFill>
            <a:srgbClr val="990000"/>
          </a:solidFill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7C2BB44D-8AA3-4097-868D-0A322795397D}"/>
              </a:ext>
            </a:extLst>
          </p:cNvPr>
          <p:cNvSpPr/>
          <p:nvPr/>
        </p:nvSpPr>
        <p:spPr>
          <a:xfrm>
            <a:off x="3" y="2264320"/>
            <a:ext cx="3040967" cy="408541"/>
          </a:xfrm>
          <a:prstGeom prst="rect">
            <a:avLst/>
          </a:prstGeom>
          <a:solidFill>
            <a:srgbClr val="990000"/>
          </a:solidFill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 w="76200">
                <a:solidFill>
                  <a:schemeClr val="tx1"/>
                </a:solidFill>
              </a:ln>
            </a:endParaRPr>
          </a:p>
        </p:txBody>
      </p:sp>
      <p:pic>
        <p:nvPicPr>
          <p:cNvPr id="49" name="图片 48">
            <a:extLst>
              <a:ext uri="{FF2B5EF4-FFF2-40B4-BE49-F238E27FC236}">
                <a16:creationId xmlns:a16="http://schemas.microsoft.com/office/drawing/2014/main" id="{8EC62387-3E6A-4E91-B802-0AFCA44A7A8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359" b="9343"/>
          <a:stretch/>
        </p:blipFill>
        <p:spPr>
          <a:xfrm>
            <a:off x="-1" y="5022162"/>
            <a:ext cx="6018627" cy="1821191"/>
          </a:xfrm>
          <a:prstGeom prst="rect">
            <a:avLst/>
          </a:prstGeom>
        </p:spPr>
      </p:pic>
      <p:sp>
        <p:nvSpPr>
          <p:cNvPr id="50" name="矩形 49">
            <a:extLst>
              <a:ext uri="{FF2B5EF4-FFF2-40B4-BE49-F238E27FC236}">
                <a16:creationId xmlns:a16="http://schemas.microsoft.com/office/drawing/2014/main" id="{B1566CF1-0E41-405C-9F0C-55B07D79BEBE}"/>
              </a:ext>
            </a:extLst>
          </p:cNvPr>
          <p:cNvSpPr/>
          <p:nvPr/>
        </p:nvSpPr>
        <p:spPr>
          <a:xfrm>
            <a:off x="1" y="4803539"/>
            <a:ext cx="6018627" cy="141255"/>
          </a:xfrm>
          <a:prstGeom prst="rect">
            <a:avLst/>
          </a:prstGeom>
          <a:solidFill>
            <a:srgbClr val="99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6" name="图片 55">
            <a:extLst>
              <a:ext uri="{FF2B5EF4-FFF2-40B4-BE49-F238E27FC236}">
                <a16:creationId xmlns:a16="http://schemas.microsoft.com/office/drawing/2014/main" id="{D29879EC-7132-4163-9393-656A3B526A2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6816" y="72333"/>
            <a:ext cx="1393192" cy="1286823"/>
          </a:xfrm>
          <a:prstGeom prst="rect">
            <a:avLst/>
          </a:prstGeom>
        </p:spPr>
      </p:pic>
      <p:pic>
        <p:nvPicPr>
          <p:cNvPr id="58" name="图片 57">
            <a:extLst>
              <a:ext uri="{FF2B5EF4-FFF2-40B4-BE49-F238E27FC236}">
                <a16:creationId xmlns:a16="http://schemas.microsoft.com/office/drawing/2014/main" id="{EA18A477-0952-498F-B4F6-8A70434D341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0385" y="411483"/>
            <a:ext cx="3385624" cy="607621"/>
          </a:xfrm>
          <a:prstGeom prst="rect">
            <a:avLst/>
          </a:prstGeom>
        </p:spPr>
      </p:pic>
      <p:sp>
        <p:nvSpPr>
          <p:cNvPr id="61" name="文本框 60">
            <a:extLst>
              <a:ext uri="{FF2B5EF4-FFF2-40B4-BE49-F238E27FC236}">
                <a16:creationId xmlns:a16="http://schemas.microsoft.com/office/drawing/2014/main" id="{79AA94D3-778F-4CDF-A024-9BB87157ADC4}"/>
              </a:ext>
            </a:extLst>
          </p:cNvPr>
          <p:cNvSpPr txBox="1"/>
          <p:nvPr/>
        </p:nvSpPr>
        <p:spPr>
          <a:xfrm>
            <a:off x="6763045" y="1998134"/>
            <a:ext cx="4761915" cy="42239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4000" b="1" dirty="0">
                <a:solidFill>
                  <a:schemeClr val="bg1"/>
                </a:solidFill>
                <a:latin typeface="华文楷体" panose="02010600040101010101" pitchFamily="2" charset="-122"/>
              </a:rPr>
              <a:t>Web</a:t>
            </a:r>
            <a:r>
              <a:rPr lang="zh-CN" altLang="en-US" sz="4000" b="1" dirty="0">
                <a:solidFill>
                  <a:schemeClr val="bg1"/>
                </a:solidFill>
                <a:latin typeface="华文楷体" panose="02010600040101010101" pitchFamily="2" charset="-122"/>
              </a:rPr>
              <a:t>应用开发 </a:t>
            </a:r>
          </a:p>
          <a:p>
            <a:pPr algn="ctr">
              <a:lnSpc>
                <a:spcPct val="150000"/>
              </a:lnSpc>
            </a:pPr>
            <a:r>
              <a:rPr lang="en-US" altLang="zh-CN" sz="4000" b="1" dirty="0">
                <a:solidFill>
                  <a:schemeClr val="bg1"/>
                </a:solidFill>
                <a:latin typeface="华文楷体" panose="02010600040101010101" pitchFamily="2" charset="-122"/>
              </a:rPr>
              <a:t>&amp;</a:t>
            </a:r>
          </a:p>
          <a:p>
            <a:pPr algn="ctr">
              <a:lnSpc>
                <a:spcPct val="150000"/>
              </a:lnSpc>
            </a:pPr>
            <a:r>
              <a:rPr lang="en-US" altLang="zh-CN" sz="4000" b="1" dirty="0">
                <a:solidFill>
                  <a:schemeClr val="bg1"/>
                </a:solidFill>
                <a:latin typeface="华文楷体" panose="02010600040101010101" pitchFamily="2" charset="-122"/>
              </a:rPr>
              <a:t>Web</a:t>
            </a:r>
            <a:r>
              <a:rPr lang="zh-CN" altLang="en-US" sz="4000" b="1" dirty="0">
                <a:solidFill>
                  <a:schemeClr val="bg1"/>
                </a:solidFill>
                <a:latin typeface="华文楷体" panose="02010600040101010101" pitchFamily="2" charset="-122"/>
              </a:rPr>
              <a:t>系统与技术</a:t>
            </a:r>
          </a:p>
          <a:p>
            <a:pPr algn="ctr">
              <a:lnSpc>
                <a:spcPct val="150000"/>
              </a:lnSpc>
            </a:pPr>
            <a:r>
              <a:rPr lang="zh-CN" altLang="en-US" sz="3200" b="1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胡伟通</a:t>
            </a:r>
            <a:endParaRPr lang="en-US" altLang="zh-CN" sz="3200" b="1" dirty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algn="ctr">
              <a:lnSpc>
                <a:spcPct val="150000"/>
              </a:lnSpc>
            </a:pPr>
            <a:fld id="{4D39E522-D3C7-44F1-ADA7-14487233B684}" type="datetime3">
              <a:rPr lang="zh-CN" altLang="en-US" sz="3200" b="1" smtClean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2020年5月29日星期五</a:t>
            </a:fld>
            <a:endParaRPr lang="en-US" altLang="zh-CN" sz="3200" b="1" dirty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81671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C221C79-3161-4786-BC69-8A79D77788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7D7C2B2-BAC3-48DB-A1AC-102E5B34AE51}" type="slidenum">
              <a:rPr lang="zh-CN" altLang="en-US" smtClean="0"/>
              <a:pPr/>
              <a:t>10</a:t>
            </a:fld>
            <a:endParaRPr lang="zh-CN" altLang="en-US" dirty="0"/>
          </a:p>
        </p:txBody>
      </p:sp>
      <p:sp>
        <p:nvSpPr>
          <p:cNvPr id="7" name="Rectangle 10">
            <a:extLst>
              <a:ext uri="{FF2B5EF4-FFF2-40B4-BE49-F238E27FC236}">
                <a16:creationId xmlns:a16="http://schemas.microsoft.com/office/drawing/2014/main" id="{4271635B-B6B6-4103-9FF2-7D6C0CAFDA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6317" y="116257"/>
            <a:ext cx="8078067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>
              <a:defRPr/>
            </a:pPr>
            <a:r>
              <a:rPr lang="en-US" altLang="zh-CN" sz="4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2.1 </a:t>
            </a:r>
            <a:r>
              <a:rPr lang="zh-CN" altLang="en-US" sz="4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什么是</a:t>
            </a:r>
            <a:r>
              <a:rPr lang="en-US" altLang="zh-CN" sz="4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RESTful</a:t>
            </a:r>
            <a:endParaRPr lang="zh-CN" altLang="en-US" sz="4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+mj-cs"/>
            </a:endParaRP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4FB7DAF3-FA2D-DA45-A3ED-D144AFB63405}"/>
              </a:ext>
            </a:extLst>
          </p:cNvPr>
          <p:cNvSpPr txBox="1">
            <a:spLocks/>
          </p:cNvSpPr>
          <p:nvPr/>
        </p:nvSpPr>
        <p:spPr>
          <a:xfrm>
            <a:off x="1072460" y="1028615"/>
            <a:ext cx="10047079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8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2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9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86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62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40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18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530352" algn="l">
              <a:lnSpc>
                <a:spcPct val="150000"/>
              </a:lnSpc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首次出现在 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2000 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年 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Roy Fielding 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的博士论文中，他是 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HTTP 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规范的主要编写者之一。</a:t>
            </a:r>
          </a:p>
          <a:p>
            <a:pPr indent="530352" algn="l">
              <a:lnSpc>
                <a:spcPct val="150000"/>
              </a:lnSpc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简单来说，</a:t>
            </a:r>
            <a:r>
              <a:rPr lang="en-US" altLang="zh-CN" b="1" dirty="0">
                <a:latin typeface="微软雅黑" pitchFamily="34" charset="-122"/>
                <a:ea typeface="微软雅黑" pitchFamily="34" charset="-122"/>
              </a:rPr>
              <a:t>RESTful</a:t>
            </a:r>
            <a:r>
              <a:rPr lang="zh-CN" altLang="en-US" b="1" dirty="0">
                <a:latin typeface="微软雅黑" pitchFamily="34" charset="-122"/>
                <a:ea typeface="微软雅黑" pitchFamily="34" charset="-122"/>
              </a:rPr>
              <a:t>模式就是一组约束条件和规则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：</a:t>
            </a:r>
            <a:br>
              <a:rPr lang="zh-CN" altLang="en-US" dirty="0">
                <a:latin typeface="微软雅黑" pitchFamily="34" charset="-122"/>
                <a:ea typeface="微软雅黑" pitchFamily="34" charset="-122"/>
              </a:rPr>
            </a:b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      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1. 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每一个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URI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代表一种资源。</a:t>
            </a:r>
          </a:p>
          <a:p>
            <a:pPr indent="530352" algn="l">
              <a:lnSpc>
                <a:spcPct val="150000"/>
              </a:lnSpc>
            </a:pP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2. 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客户端和服务器之间，传递这种资源的某种表现层。</a:t>
            </a:r>
          </a:p>
          <a:p>
            <a:pPr indent="530352" algn="l">
              <a:lnSpc>
                <a:spcPct val="150000"/>
              </a:lnSpc>
            </a:pP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3. 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客户端主要通过四个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HTTP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动词（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GET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POST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PUT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DELETE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），对服务器端资源进行操作，实现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"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表现层状态转化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"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。</a:t>
            </a:r>
          </a:p>
          <a:p>
            <a:pPr indent="530352" algn="l">
              <a:lnSpc>
                <a:spcPct val="150000"/>
              </a:lnSpc>
              <a:buFont typeface="Wingdings" pitchFamily="2" charset="2"/>
              <a:buNone/>
            </a:pP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032275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C221C79-3161-4786-BC69-8A79D77788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7D7C2B2-BAC3-48DB-A1AC-102E5B34AE51}" type="slidenum">
              <a:rPr lang="zh-CN" altLang="en-US" smtClean="0"/>
              <a:pPr/>
              <a:t>11</a:t>
            </a:fld>
            <a:endParaRPr lang="zh-CN" altLang="en-US" dirty="0"/>
          </a:p>
        </p:txBody>
      </p:sp>
      <p:sp>
        <p:nvSpPr>
          <p:cNvPr id="7" name="Rectangle 10">
            <a:extLst>
              <a:ext uri="{FF2B5EF4-FFF2-40B4-BE49-F238E27FC236}">
                <a16:creationId xmlns:a16="http://schemas.microsoft.com/office/drawing/2014/main" id="{4271635B-B6B6-4103-9FF2-7D6C0CAFDA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6317" y="116257"/>
            <a:ext cx="8078067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>
              <a:defRPr/>
            </a:pPr>
            <a:r>
              <a:rPr lang="en-US" altLang="zh-CN" sz="4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2.2 </a:t>
            </a:r>
            <a:r>
              <a:rPr lang="zh-CN" altLang="en-US" sz="4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为什么选用</a:t>
            </a:r>
            <a:r>
              <a:rPr lang="en-US" altLang="zh-CN" sz="4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RESTful</a:t>
            </a:r>
            <a:endParaRPr lang="zh-CN" altLang="en-US" sz="4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+mj-cs"/>
            </a:endParaRP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E943CF92-9BF6-F146-919C-4F25852F8BA4}"/>
              </a:ext>
            </a:extLst>
          </p:cNvPr>
          <p:cNvSpPr txBox="1">
            <a:spLocks/>
          </p:cNvSpPr>
          <p:nvPr/>
        </p:nvSpPr>
        <p:spPr>
          <a:xfrm>
            <a:off x="738759" y="1065212"/>
            <a:ext cx="8181975" cy="47275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8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2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9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86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62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40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18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RESTful API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目前是前后端分离最佳实践。</a:t>
            </a:r>
          </a:p>
          <a:p>
            <a:pPr marL="342900" indent="-342900" algn="l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轻量，直接通过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HTTP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，不需要额外的协议， 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POST/GET/PUT/DELETE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操作</a:t>
            </a:r>
          </a:p>
          <a:p>
            <a:pPr marL="342900" indent="-342900" algn="l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面向资源，一目了然，具有自解释性</a:t>
            </a:r>
          </a:p>
          <a:p>
            <a:pPr marL="342900" indent="-342900" algn="l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数据描述简单，一般通过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JSON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或者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XML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做数据通信</a:t>
            </a:r>
          </a:p>
          <a:p>
            <a:pPr algn="l">
              <a:lnSpc>
                <a:spcPct val="150000"/>
              </a:lnSpc>
            </a:pPr>
            <a:endParaRPr lang="zh-CN" altLang="en-US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902712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C221C79-3161-4786-BC69-8A79D77788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7D7C2B2-BAC3-48DB-A1AC-102E5B34AE51}" type="slidenum">
              <a:rPr lang="zh-CN" altLang="en-US" smtClean="0"/>
              <a:pPr/>
              <a:t>12</a:t>
            </a:fld>
            <a:endParaRPr lang="zh-CN" altLang="en-US" dirty="0"/>
          </a:p>
        </p:txBody>
      </p:sp>
      <p:sp>
        <p:nvSpPr>
          <p:cNvPr id="7" name="Rectangle 10">
            <a:extLst>
              <a:ext uri="{FF2B5EF4-FFF2-40B4-BE49-F238E27FC236}">
                <a16:creationId xmlns:a16="http://schemas.microsoft.com/office/drawing/2014/main" id="{4271635B-B6B6-4103-9FF2-7D6C0CAFDA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6317" y="116257"/>
            <a:ext cx="8078067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>
              <a:defRPr/>
            </a:pPr>
            <a:r>
              <a:rPr lang="en-US" altLang="zh-CN" sz="4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2.3 Laravel</a:t>
            </a:r>
            <a:r>
              <a:rPr lang="zh-CN" altLang="en-US" sz="4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对</a:t>
            </a:r>
            <a:r>
              <a:rPr lang="en-US" altLang="zh-CN" sz="4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RESTful</a:t>
            </a:r>
            <a:r>
              <a:rPr lang="zh-CN" altLang="en-US" sz="4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的支持</a:t>
            </a:r>
          </a:p>
        </p:txBody>
      </p:sp>
      <p:sp>
        <p:nvSpPr>
          <p:cNvPr id="9" name="内容占位符 2">
            <a:extLst>
              <a:ext uri="{FF2B5EF4-FFF2-40B4-BE49-F238E27FC236}">
                <a16:creationId xmlns:a16="http://schemas.microsoft.com/office/drawing/2014/main" id="{6389CD55-22C9-1146-ADE6-399DACC9C885}"/>
              </a:ext>
            </a:extLst>
          </p:cNvPr>
          <p:cNvSpPr txBox="1">
            <a:spLocks/>
          </p:cNvSpPr>
          <p:nvPr/>
        </p:nvSpPr>
        <p:spPr>
          <a:xfrm>
            <a:off x="1187450" y="1112963"/>
            <a:ext cx="8483600" cy="49288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8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2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9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86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62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40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18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能够设定路由组，在路由组中增加中间件，以实现对一组路由的处理</a:t>
            </a: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 algn="l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自带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RESTful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风格路由，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Laravel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已经完美封装了各类请求携带的参数</a:t>
            </a: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 algn="l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限制某些方法只能通过特定请求方式进行访问（如只能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GET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，不能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POST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等）</a:t>
            </a:r>
          </a:p>
        </p:txBody>
      </p:sp>
    </p:spTree>
    <p:extLst>
      <p:ext uri="{BB962C8B-B14F-4D97-AF65-F5344CB8AC3E}">
        <p14:creationId xmlns:p14="http://schemas.microsoft.com/office/powerpoint/2010/main" val="35335222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C221C79-3161-4786-BC69-8A79D77788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7D7C2B2-BAC3-48DB-A1AC-102E5B34AE51}" type="slidenum">
              <a:rPr lang="zh-CN" altLang="en-US" smtClean="0"/>
              <a:pPr/>
              <a:t>13</a:t>
            </a:fld>
            <a:endParaRPr lang="zh-CN" altLang="en-US" dirty="0"/>
          </a:p>
        </p:txBody>
      </p:sp>
      <p:sp>
        <p:nvSpPr>
          <p:cNvPr id="7" name="Rectangle 10">
            <a:extLst>
              <a:ext uri="{FF2B5EF4-FFF2-40B4-BE49-F238E27FC236}">
                <a16:creationId xmlns:a16="http://schemas.microsoft.com/office/drawing/2014/main" id="{4271635B-B6B6-4103-9FF2-7D6C0CAFDA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6317" y="116257"/>
            <a:ext cx="8078067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>
              <a:defRPr/>
            </a:pPr>
            <a:r>
              <a:rPr lang="en-US" altLang="zh-CN" sz="4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2.4 RESTful API</a:t>
            </a:r>
            <a:r>
              <a:rPr lang="zh-CN" altLang="en-US" sz="4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设计</a:t>
            </a:r>
          </a:p>
        </p:txBody>
      </p:sp>
      <p:sp>
        <p:nvSpPr>
          <p:cNvPr id="9" name="内容占位符 2">
            <a:extLst>
              <a:ext uri="{FF2B5EF4-FFF2-40B4-BE49-F238E27FC236}">
                <a16:creationId xmlns:a16="http://schemas.microsoft.com/office/drawing/2014/main" id="{99FFE34C-B578-0B46-8537-EF2A84CEDD00}"/>
              </a:ext>
            </a:extLst>
          </p:cNvPr>
          <p:cNvSpPr txBox="1">
            <a:spLocks/>
          </p:cNvSpPr>
          <p:nvPr/>
        </p:nvSpPr>
        <p:spPr>
          <a:xfrm>
            <a:off x="1170197" y="964565"/>
            <a:ext cx="8483600" cy="49288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8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2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9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86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62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40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18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什么是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API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？它是一个桥梁作用。想要达到某个目的，需要通过一个路径，把达到这个目的的条件传递过去。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 algn="l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设计要求：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800078" lvl="1" indent="-342900" algn="l">
              <a:lnSpc>
                <a:spcPct val="150000"/>
              </a:lnSpc>
              <a:buFont typeface="Wingdings" pitchFamily="2" charset="2"/>
              <a:buChar char="§"/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当标准合理的时候遵守标准。（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RESTful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设计原则）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800078" lvl="1" indent="-342900" algn="l">
              <a:lnSpc>
                <a:spcPct val="150000"/>
              </a:lnSpc>
              <a:buFont typeface="Wingdings" pitchFamily="2" charset="2"/>
              <a:buChar char="§"/>
            </a:pP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API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应该对程序员友好，并且在浏览器地址栏容易输入。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800078" lvl="1" indent="-342900" algn="l">
              <a:lnSpc>
                <a:spcPct val="150000"/>
              </a:lnSpc>
              <a:buFont typeface="Wingdings" pitchFamily="2" charset="2"/>
              <a:buChar char="§"/>
            </a:pP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API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应该简单，直观，容易使用的同时优雅。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800078" lvl="1" indent="-342900" algn="l">
              <a:lnSpc>
                <a:spcPct val="150000"/>
              </a:lnSpc>
              <a:buFont typeface="Wingdings" pitchFamily="2" charset="2"/>
              <a:buChar char="§"/>
            </a:pP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API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应该具有足够的灵活性来支持上层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UI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800078" lvl="1" indent="-342900" algn="l">
              <a:lnSpc>
                <a:spcPct val="150000"/>
              </a:lnSpc>
              <a:buFont typeface="Wingdings" pitchFamily="2" charset="2"/>
              <a:buChar char="§"/>
            </a:pP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API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设计权衡上述几个原则。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326839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C221C79-3161-4786-BC69-8A79D77788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7D7C2B2-BAC3-48DB-A1AC-102E5B34AE51}" type="slidenum">
              <a:rPr lang="zh-CN" altLang="en-US" smtClean="0"/>
              <a:pPr/>
              <a:t>14</a:t>
            </a:fld>
            <a:endParaRPr lang="zh-CN" altLang="en-US" dirty="0"/>
          </a:p>
        </p:txBody>
      </p:sp>
      <p:sp>
        <p:nvSpPr>
          <p:cNvPr id="7" name="Rectangle 10">
            <a:extLst>
              <a:ext uri="{FF2B5EF4-FFF2-40B4-BE49-F238E27FC236}">
                <a16:creationId xmlns:a16="http://schemas.microsoft.com/office/drawing/2014/main" id="{4271635B-B6B6-4103-9FF2-7D6C0CAFDA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6317" y="116257"/>
            <a:ext cx="8078067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>
              <a:defRPr/>
            </a:pPr>
            <a:r>
              <a:rPr lang="en-US" altLang="zh-CN" sz="4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2.4 RESTful API</a:t>
            </a:r>
            <a:r>
              <a:rPr lang="zh-CN" altLang="en-US" sz="4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设计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E5AA2811-22A7-F14F-B374-696F290DA8E7}"/>
              </a:ext>
            </a:extLst>
          </p:cNvPr>
          <p:cNvSpPr txBox="1">
            <a:spLocks/>
          </p:cNvSpPr>
          <p:nvPr/>
        </p:nvSpPr>
        <p:spPr>
          <a:xfrm>
            <a:off x="1148546" y="1772770"/>
            <a:ext cx="8483600" cy="316844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8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2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9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86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62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40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18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样例：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800078" lvl="1" indent="-342900" algn="l">
              <a:lnSpc>
                <a:spcPct val="150000"/>
              </a:lnSpc>
              <a:buFont typeface="Wingdings" pitchFamily="2" charset="2"/>
              <a:buChar char="§"/>
            </a:pP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GET /movies 			# 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获取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movie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列表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800078" lvl="1" indent="-342900" algn="l">
              <a:lnSpc>
                <a:spcPct val="150000"/>
              </a:lnSpc>
              <a:buFont typeface="Wingdings" pitchFamily="2" charset="2"/>
              <a:buChar char="§"/>
            </a:pP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GET /movies/12 		# 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查看某个具体的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movie</a:t>
            </a:r>
          </a:p>
          <a:p>
            <a:pPr marL="800078" lvl="1" indent="-342900" algn="l">
              <a:lnSpc>
                <a:spcPct val="150000"/>
              </a:lnSpc>
              <a:buFont typeface="Wingdings" pitchFamily="2" charset="2"/>
              <a:buChar char="§"/>
            </a:pP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POST /movies 		# 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新建一个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movie</a:t>
            </a:r>
          </a:p>
          <a:p>
            <a:pPr marL="800078" lvl="1" indent="-342900" algn="l">
              <a:lnSpc>
                <a:spcPct val="150000"/>
              </a:lnSpc>
              <a:buFont typeface="Wingdings" pitchFamily="2" charset="2"/>
              <a:buChar char="§"/>
            </a:pP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PUT /movies/12 		# 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更新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movie 12</a:t>
            </a:r>
          </a:p>
          <a:p>
            <a:pPr marL="800078" lvl="1" indent="-342900" algn="l">
              <a:lnSpc>
                <a:spcPct val="150000"/>
              </a:lnSpc>
              <a:buFont typeface="Wingdings" pitchFamily="2" charset="2"/>
              <a:buChar char="§"/>
            </a:pP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DELETE /movies/12 		#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删除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movie 12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314584-EC06-E54C-9C2B-F1C68FDE1894}"/>
              </a:ext>
            </a:extLst>
          </p:cNvPr>
          <p:cNvSpPr txBox="1"/>
          <p:nvPr/>
        </p:nvSpPr>
        <p:spPr>
          <a:xfrm>
            <a:off x="1148546" y="1249550"/>
            <a:ext cx="3600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（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 处理单个资源</a:t>
            </a:r>
            <a:endParaRPr lang="en-US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125672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C221C79-3161-4786-BC69-8A79D77788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7D7C2B2-BAC3-48DB-A1AC-102E5B34AE51}" type="slidenum">
              <a:rPr lang="zh-CN" altLang="en-US" smtClean="0"/>
              <a:pPr/>
              <a:t>15</a:t>
            </a:fld>
            <a:endParaRPr lang="zh-CN" altLang="en-US" dirty="0"/>
          </a:p>
        </p:txBody>
      </p:sp>
      <p:sp>
        <p:nvSpPr>
          <p:cNvPr id="7" name="Rectangle 10">
            <a:extLst>
              <a:ext uri="{FF2B5EF4-FFF2-40B4-BE49-F238E27FC236}">
                <a16:creationId xmlns:a16="http://schemas.microsoft.com/office/drawing/2014/main" id="{4271635B-B6B6-4103-9FF2-7D6C0CAFDA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6317" y="116257"/>
            <a:ext cx="8078067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>
              <a:defRPr/>
            </a:pPr>
            <a:r>
              <a:rPr lang="en-US" altLang="zh-CN" sz="4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2.4 RESTful API</a:t>
            </a:r>
            <a:r>
              <a:rPr lang="zh-CN" altLang="en-US" sz="4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设计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5DB06F6-52A7-4C42-952E-BC4146B28DC3}"/>
              </a:ext>
            </a:extLst>
          </p:cNvPr>
          <p:cNvSpPr txBox="1"/>
          <p:nvPr/>
        </p:nvSpPr>
        <p:spPr>
          <a:xfrm>
            <a:off x="1155160" y="1226965"/>
            <a:ext cx="1013985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285750">
              <a:lnSpc>
                <a:spcPct val="150000"/>
              </a:lnSpc>
              <a:buFont typeface="Arial" charset="0"/>
              <a:buChar char="•"/>
            </a:pP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可以看出使用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REST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的好处在于可以</a:t>
            </a:r>
            <a:r>
              <a:rPr lang="zh-CN" altLang="en-US" sz="24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充分利用</a:t>
            </a:r>
            <a:r>
              <a:rPr lang="en-US" altLang="zh-CN" sz="24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HTTP</a:t>
            </a:r>
            <a:r>
              <a:rPr lang="zh-CN" altLang="en-US" sz="24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强大的对资源的</a:t>
            </a:r>
            <a:r>
              <a:rPr lang="en-US" altLang="zh-CN" sz="24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CURD</a:t>
            </a:r>
            <a:r>
              <a:rPr lang="zh-CN" altLang="en-US" sz="24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功能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。而这里你只需要一个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endpoint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/movies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，再没有其他什么命名规则和</a:t>
            </a:r>
            <a:r>
              <a:rPr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url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规则！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285750">
              <a:lnSpc>
                <a:spcPct val="150000"/>
              </a:lnSpc>
              <a:buFont typeface="Arial" charset="0"/>
              <a:buChar char="•"/>
            </a:pP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285750">
              <a:lnSpc>
                <a:spcPct val="150000"/>
              </a:lnSpc>
              <a:buFont typeface="Arial" charset="0"/>
              <a:buChar char="•"/>
            </a:pPr>
            <a:r>
              <a:rPr lang="zh-CN" altLang="en-US" sz="24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拆分资源原则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：它们应该是有意义于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API 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使用者的名词（不是动词）。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Arial" charset="0"/>
              <a:buChar char="•"/>
            </a:pP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416513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C221C79-3161-4786-BC69-8A79D77788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7D7C2B2-BAC3-48DB-A1AC-102E5B34AE51}" type="slidenum">
              <a:rPr lang="zh-CN" altLang="en-US" smtClean="0"/>
              <a:pPr/>
              <a:t>16</a:t>
            </a:fld>
            <a:endParaRPr lang="zh-CN" altLang="en-US" dirty="0"/>
          </a:p>
        </p:txBody>
      </p:sp>
      <p:sp>
        <p:nvSpPr>
          <p:cNvPr id="7" name="Rectangle 10">
            <a:extLst>
              <a:ext uri="{FF2B5EF4-FFF2-40B4-BE49-F238E27FC236}">
                <a16:creationId xmlns:a16="http://schemas.microsoft.com/office/drawing/2014/main" id="{4271635B-B6B6-4103-9FF2-7D6C0CAFDA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6317" y="116257"/>
            <a:ext cx="8078067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>
              <a:defRPr/>
            </a:pPr>
            <a:r>
              <a:rPr lang="en-US" altLang="zh-CN" sz="4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2.4 RESTful API</a:t>
            </a:r>
            <a:r>
              <a:rPr lang="zh-CN" altLang="en-US" sz="4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设计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B41606FE-45AD-164C-A1B3-DD542145BA04}"/>
              </a:ext>
            </a:extLst>
          </p:cNvPr>
          <p:cNvSpPr txBox="1">
            <a:spLocks/>
          </p:cNvSpPr>
          <p:nvPr/>
        </p:nvSpPr>
        <p:spPr>
          <a:xfrm>
            <a:off x="648217" y="1844780"/>
            <a:ext cx="9549519" cy="35458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8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2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9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86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62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40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18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样例：</a:t>
            </a:r>
            <a:endParaRPr lang="en-US" altLang="zh-CN" sz="1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800078" lvl="1" indent="-342900" algn="l">
              <a:lnSpc>
                <a:spcPct val="150000"/>
              </a:lnSpc>
              <a:buFont typeface="Wingdings" pitchFamily="2" charset="2"/>
              <a:buChar char="§"/>
            </a:pPr>
            <a:r>
              <a:rPr lang="en-US" altLang="zh-CN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GET /movies/12/messages       </a:t>
            </a:r>
            <a:r>
              <a:rPr lang="zh-CN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</a:t>
            </a:r>
            <a:r>
              <a:rPr lang="en-US" altLang="zh-CN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 </a:t>
            </a:r>
            <a:r>
              <a:rPr lang="zh-CN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获取</a:t>
            </a:r>
            <a:r>
              <a:rPr lang="en-US" altLang="zh-CN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movie #12</a:t>
            </a:r>
            <a:r>
              <a:rPr lang="zh-CN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下的消息列表 </a:t>
            </a:r>
            <a:endParaRPr lang="en-US" altLang="zh-CN" sz="1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800078" lvl="1" indent="-342900" algn="l">
              <a:lnSpc>
                <a:spcPct val="150000"/>
              </a:lnSpc>
              <a:buFont typeface="Wingdings" pitchFamily="2" charset="2"/>
              <a:buChar char="§"/>
            </a:pPr>
            <a:r>
              <a:rPr lang="en-US" altLang="zh-CN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GET /movies/12/messages/5   </a:t>
            </a:r>
            <a:r>
              <a:rPr lang="zh-CN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 </a:t>
            </a:r>
            <a:r>
              <a:rPr lang="en-US" altLang="zh-CN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 </a:t>
            </a:r>
            <a:r>
              <a:rPr lang="zh-CN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获取</a:t>
            </a:r>
            <a:r>
              <a:rPr lang="en-US" altLang="zh-CN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movie #12</a:t>
            </a:r>
            <a:r>
              <a:rPr lang="zh-CN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下的编号为</a:t>
            </a:r>
            <a:r>
              <a:rPr lang="en-US" altLang="zh-CN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5</a:t>
            </a:r>
            <a:r>
              <a:rPr lang="zh-CN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的消息 </a:t>
            </a:r>
            <a:endParaRPr lang="en-US" altLang="zh-CN" sz="1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800078" lvl="1" indent="-342900" algn="l">
              <a:lnSpc>
                <a:spcPct val="150000"/>
              </a:lnSpc>
              <a:buFont typeface="Wingdings" pitchFamily="2" charset="2"/>
              <a:buChar char="§"/>
            </a:pPr>
            <a:r>
              <a:rPr lang="en-US" altLang="zh-CN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POST /movies/12/messages    </a:t>
            </a:r>
            <a:r>
              <a:rPr lang="zh-CN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 </a:t>
            </a:r>
            <a:r>
              <a:rPr lang="en-US" altLang="zh-CN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 </a:t>
            </a:r>
            <a:r>
              <a:rPr lang="zh-CN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为</a:t>
            </a:r>
            <a:r>
              <a:rPr lang="en-US" altLang="zh-CN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movie #12</a:t>
            </a:r>
            <a:r>
              <a:rPr lang="zh-CN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创建一个新消息 </a:t>
            </a:r>
            <a:endParaRPr lang="en-US" altLang="zh-CN" sz="1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800078" lvl="1" indent="-342900" algn="l">
              <a:lnSpc>
                <a:spcPct val="150000"/>
              </a:lnSpc>
              <a:buFont typeface="Wingdings" pitchFamily="2" charset="2"/>
              <a:buChar char="§"/>
            </a:pPr>
            <a:r>
              <a:rPr lang="en-US" altLang="zh-CN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PUT /movies/12/messages/5   </a:t>
            </a:r>
            <a:r>
              <a:rPr lang="zh-CN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 </a:t>
            </a:r>
            <a:r>
              <a:rPr lang="en-US" altLang="zh-CN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 </a:t>
            </a:r>
            <a:r>
              <a:rPr lang="zh-CN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更新</a:t>
            </a:r>
            <a:r>
              <a:rPr lang="en-US" altLang="zh-CN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movie #12</a:t>
            </a:r>
            <a:r>
              <a:rPr lang="zh-CN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下的编号为</a:t>
            </a:r>
            <a:r>
              <a:rPr lang="en-US" altLang="zh-CN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5</a:t>
            </a:r>
            <a:r>
              <a:rPr lang="zh-CN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的消息 </a:t>
            </a:r>
            <a:endParaRPr lang="en-US" altLang="zh-CN" sz="1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800078" lvl="1" indent="-342900" algn="l">
              <a:lnSpc>
                <a:spcPct val="150000"/>
              </a:lnSpc>
              <a:buFont typeface="Wingdings" pitchFamily="2" charset="2"/>
              <a:buChar char="§"/>
            </a:pPr>
            <a:r>
              <a:rPr lang="en-US" altLang="zh-CN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PATCH /movies/12/messages/5   </a:t>
            </a:r>
            <a:r>
              <a:rPr lang="zh-CN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 </a:t>
            </a:r>
            <a:r>
              <a:rPr lang="zh-CN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部分更新</a:t>
            </a:r>
            <a:r>
              <a:rPr lang="en-US" altLang="zh-CN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movie #12</a:t>
            </a:r>
            <a:r>
              <a:rPr lang="zh-CN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下的编号为</a:t>
            </a:r>
            <a:r>
              <a:rPr lang="en-US" altLang="zh-CN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5</a:t>
            </a:r>
            <a:r>
              <a:rPr lang="zh-CN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的消息</a:t>
            </a:r>
            <a:endParaRPr lang="en-US" altLang="zh-CN" sz="1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800078" lvl="1" indent="-342900" algn="l">
              <a:lnSpc>
                <a:spcPct val="150000"/>
              </a:lnSpc>
              <a:buFont typeface="Wingdings" pitchFamily="2" charset="2"/>
              <a:buChar char="§"/>
            </a:pPr>
            <a:r>
              <a:rPr lang="en-US" altLang="zh-CN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DELETE /movies/12/messages/5  </a:t>
            </a:r>
            <a:r>
              <a:rPr lang="zh-CN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 </a:t>
            </a:r>
            <a:r>
              <a:rPr lang="zh-CN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删除</a:t>
            </a:r>
            <a:r>
              <a:rPr lang="en-US" altLang="zh-CN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movie #12</a:t>
            </a:r>
            <a:r>
              <a:rPr lang="zh-CN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下的编号为</a:t>
            </a:r>
            <a:r>
              <a:rPr lang="en-US" altLang="zh-CN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5</a:t>
            </a:r>
            <a:r>
              <a:rPr lang="zh-CN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的消息 </a:t>
            </a:r>
            <a:endParaRPr lang="en-US" altLang="zh-CN" sz="1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E3CA78-7EAC-8B47-BDB0-9160B0BD6BB9}"/>
              </a:ext>
            </a:extLst>
          </p:cNvPr>
          <p:cNvSpPr txBox="1"/>
          <p:nvPr/>
        </p:nvSpPr>
        <p:spPr>
          <a:xfrm>
            <a:off x="648218" y="1249550"/>
            <a:ext cx="49686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（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 处理资源之间的关系</a:t>
            </a:r>
            <a:endParaRPr lang="en-US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094571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C221C79-3161-4786-BC69-8A79D77788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7D7C2B2-BAC3-48DB-A1AC-102E5B34AE51}" type="slidenum">
              <a:rPr lang="zh-CN" altLang="en-US" smtClean="0"/>
              <a:pPr/>
              <a:t>17</a:t>
            </a:fld>
            <a:endParaRPr lang="zh-CN" altLang="en-US" dirty="0"/>
          </a:p>
        </p:txBody>
      </p:sp>
      <p:sp>
        <p:nvSpPr>
          <p:cNvPr id="7" name="Rectangle 10">
            <a:extLst>
              <a:ext uri="{FF2B5EF4-FFF2-40B4-BE49-F238E27FC236}">
                <a16:creationId xmlns:a16="http://schemas.microsoft.com/office/drawing/2014/main" id="{4271635B-B6B6-4103-9FF2-7D6C0CAFDA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6317" y="116257"/>
            <a:ext cx="8078067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>
              <a:defRPr/>
            </a:pPr>
            <a:r>
              <a:rPr lang="en-US" altLang="zh-CN" sz="4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2.4 RESTful API</a:t>
            </a:r>
            <a:r>
              <a:rPr lang="zh-CN" altLang="en-US" sz="4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设计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D8440C87-8054-9B46-A22B-38B7F1ED3BCD}"/>
              </a:ext>
            </a:extLst>
          </p:cNvPr>
          <p:cNvSpPr txBox="1">
            <a:spLocks/>
          </p:cNvSpPr>
          <p:nvPr/>
        </p:nvSpPr>
        <p:spPr>
          <a:xfrm>
            <a:off x="630960" y="1501146"/>
            <a:ext cx="10341839" cy="496869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8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2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9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86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62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40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18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方式一：将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API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的版本号放入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URL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中。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方式二：将版本号放在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HTTP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头信息中。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不直观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</a:p>
          <a:p>
            <a:pPr algn="l">
              <a:lnSpc>
                <a:spcPct val="150000"/>
              </a:lnSpc>
            </a:pP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采用方式一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+ 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方式二的设计：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 algn="l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URL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包含一个主版本号（比如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http://domain/v1/movies/12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 algn="l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通过配置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HTTP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请求头设置此版本号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indent="457200" algn="l">
              <a:lnSpc>
                <a:spcPct val="160000"/>
              </a:lnSpc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这种情况下，</a:t>
            </a:r>
            <a:r>
              <a:rPr lang="zh-CN" altLang="en-US" u="sng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主版本确保</a:t>
            </a:r>
            <a:r>
              <a:rPr lang="en-US" altLang="zh-CN" u="sng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API</a:t>
            </a:r>
            <a:r>
              <a:rPr lang="zh-CN" altLang="en-US" u="sng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结构总体稳定性，而子版本会考虑细微的变化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（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field deprecation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、接入点变化等）。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4B21F1-9B49-A84E-85A8-B11734109FF4}"/>
              </a:ext>
            </a:extLst>
          </p:cNvPr>
          <p:cNvSpPr txBox="1"/>
          <p:nvPr/>
        </p:nvSpPr>
        <p:spPr>
          <a:xfrm>
            <a:off x="630961" y="1025262"/>
            <a:ext cx="49686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（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 版本控制</a:t>
            </a:r>
            <a:endParaRPr lang="en-US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101511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C221C79-3161-4786-BC69-8A79D77788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7D7C2B2-BAC3-48DB-A1AC-102E5B34AE51}" type="slidenum">
              <a:rPr lang="zh-CN" altLang="en-US" smtClean="0"/>
              <a:pPr/>
              <a:t>18</a:t>
            </a:fld>
            <a:endParaRPr lang="zh-CN" altLang="en-US" dirty="0"/>
          </a:p>
        </p:txBody>
      </p:sp>
      <p:sp>
        <p:nvSpPr>
          <p:cNvPr id="7" name="Rectangle 10">
            <a:extLst>
              <a:ext uri="{FF2B5EF4-FFF2-40B4-BE49-F238E27FC236}">
                <a16:creationId xmlns:a16="http://schemas.microsoft.com/office/drawing/2014/main" id="{4271635B-B6B6-4103-9FF2-7D6C0CAFDA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6317" y="116257"/>
            <a:ext cx="8078067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>
              <a:defRPr/>
            </a:pPr>
            <a:r>
              <a:rPr lang="en-US" altLang="zh-CN" sz="4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2.4 RESTful API</a:t>
            </a:r>
            <a:r>
              <a:rPr lang="zh-CN" altLang="en-US" sz="4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设计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B8BEFCE7-B7F2-584F-8B11-6726FCC544BC}"/>
              </a:ext>
            </a:extLst>
          </p:cNvPr>
          <p:cNvSpPr txBox="1">
            <a:spLocks/>
          </p:cNvSpPr>
          <p:nvPr/>
        </p:nvSpPr>
        <p:spPr>
          <a:xfrm>
            <a:off x="372170" y="1757277"/>
            <a:ext cx="9677521" cy="353753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8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2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9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86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62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40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18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?state=open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指定筛选条件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 algn="l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?</a:t>
            </a:r>
            <a:r>
              <a:rPr lang="en-US" altLang="zh-CN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sortby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=</a:t>
            </a:r>
            <a:r>
              <a:rPr lang="en-US" altLang="zh-CN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name&amp;order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=</a:t>
            </a:r>
            <a:r>
              <a:rPr lang="en-US" altLang="zh-CN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asc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	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指定返回结果按照哪个属性排序，以及排序顺序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 algn="l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?limit=10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指定返回记录的数量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?offset=10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；指定返回记录的开始位置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 algn="l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?page=2&amp;per_page=100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指定第几页，以及每页的记录数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 algn="l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?fields=</a:t>
            </a:r>
            <a:r>
              <a:rPr lang="en-US" altLang="zh-CN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id,subject,customer_name,updated_at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限制</a:t>
            </a:r>
            <a:r>
              <a:rPr lang="en-US" altLang="zh-CN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api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返回哪些字段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750404-5F18-0547-8EC3-86DECEDB887D}"/>
              </a:ext>
            </a:extLst>
          </p:cNvPr>
          <p:cNvSpPr txBox="1"/>
          <p:nvPr/>
        </p:nvSpPr>
        <p:spPr>
          <a:xfrm>
            <a:off x="251400" y="1072176"/>
            <a:ext cx="49686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（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4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 结果过滤、排序和搜索</a:t>
            </a:r>
            <a:endParaRPr lang="en-US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3375397-3AFE-4440-90F7-E1383712B435}"/>
              </a:ext>
            </a:extLst>
          </p:cNvPr>
          <p:cNvSpPr txBox="1"/>
          <p:nvPr/>
        </p:nvSpPr>
        <p:spPr>
          <a:xfrm>
            <a:off x="390113" y="5497071"/>
            <a:ext cx="49294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注意：也可以在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HTTP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请求头中加入这些参数。</a:t>
            </a: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52941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C221C79-3161-4786-BC69-8A79D77788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7D7C2B2-BAC3-48DB-A1AC-102E5B34AE51}" type="slidenum">
              <a:rPr lang="zh-CN" altLang="en-US" smtClean="0"/>
              <a:pPr/>
              <a:t>19</a:t>
            </a:fld>
            <a:endParaRPr lang="zh-CN" altLang="en-US" dirty="0"/>
          </a:p>
        </p:txBody>
      </p:sp>
      <p:sp>
        <p:nvSpPr>
          <p:cNvPr id="7" name="Rectangle 10">
            <a:extLst>
              <a:ext uri="{FF2B5EF4-FFF2-40B4-BE49-F238E27FC236}">
                <a16:creationId xmlns:a16="http://schemas.microsoft.com/office/drawing/2014/main" id="{4271635B-B6B6-4103-9FF2-7D6C0CAFDA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6317" y="116257"/>
            <a:ext cx="8078067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>
              <a:defRPr/>
            </a:pPr>
            <a:r>
              <a:rPr lang="en-US" altLang="zh-CN" sz="4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2.4 RESTful API</a:t>
            </a:r>
            <a:r>
              <a:rPr lang="zh-CN" altLang="en-US" sz="4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设计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3375397-3AFE-4440-90F7-E1383712B435}"/>
              </a:ext>
            </a:extLst>
          </p:cNvPr>
          <p:cNvSpPr txBox="1"/>
          <p:nvPr/>
        </p:nvSpPr>
        <p:spPr>
          <a:xfrm>
            <a:off x="611450" y="6021360"/>
            <a:ext cx="49294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注意：也可以在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HTTP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请求头中加入这些参数。</a:t>
            </a: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2C1AE9AC-5E01-C546-8463-232C22930A67}"/>
              </a:ext>
            </a:extLst>
          </p:cNvPr>
          <p:cNvSpPr txBox="1">
            <a:spLocks/>
          </p:cNvSpPr>
          <p:nvPr/>
        </p:nvSpPr>
        <p:spPr>
          <a:xfrm>
            <a:off x="251399" y="1772770"/>
            <a:ext cx="11191663" cy="39605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8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2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9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86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62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40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18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457200" algn="l">
              <a:lnSpc>
                <a:spcPct val="160000"/>
              </a:lnSpc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在很多种情况下，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API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的使用者需要加载和被请求资源相关的数据（或被请求资源引用的数据）。与要求使用者反复访问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API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来获取这些信息相比，允许在请求原始资源的同时一并返回和装载相关资源，将会带来明显的效率提升。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indent="457200">
              <a:lnSpc>
                <a:spcPct val="160000"/>
              </a:lnSpc>
            </a:pP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indent="457200" algn="l">
              <a:lnSpc>
                <a:spcPct val="160000"/>
              </a:lnSpc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如：获取某一个商品的同时，不仅仅传递出商品的基本信息，还会传递出商品卖家的一些信息。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F9A374-3C8F-064E-A142-D1C41CF51CE6}"/>
              </a:ext>
            </a:extLst>
          </p:cNvPr>
          <p:cNvSpPr txBox="1"/>
          <p:nvPr/>
        </p:nvSpPr>
        <p:spPr>
          <a:xfrm>
            <a:off x="251400" y="1249550"/>
            <a:ext cx="53287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（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5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 自动装载相关的资源描述</a:t>
            </a:r>
            <a:endParaRPr lang="en-US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819898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C221C79-3161-4786-BC69-8A79D77788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7D7C2B2-BAC3-48DB-A1AC-102E5B34AE51}" type="slidenum">
              <a:rPr lang="zh-CN" altLang="en-US" smtClean="0"/>
              <a:pPr/>
              <a:t>2</a:t>
            </a:fld>
            <a:endParaRPr lang="zh-CN" altLang="en-US" dirty="0"/>
          </a:p>
        </p:txBody>
      </p:sp>
      <p:sp>
        <p:nvSpPr>
          <p:cNvPr id="7" name="Rectangle 10">
            <a:extLst>
              <a:ext uri="{FF2B5EF4-FFF2-40B4-BE49-F238E27FC236}">
                <a16:creationId xmlns:a16="http://schemas.microsoft.com/office/drawing/2014/main" id="{4271635B-B6B6-4103-9FF2-7D6C0CAFDA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6317" y="391668"/>
            <a:ext cx="8078067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>
              <a:defRPr/>
            </a:pPr>
            <a:r>
              <a:rPr lang="en-US" altLang="zh-CN" sz="44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Web</a:t>
            </a:r>
            <a:r>
              <a:rPr lang="zh-CN" altLang="en-US" sz="44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应用开发 </a:t>
            </a:r>
            <a:r>
              <a:rPr lang="en-US" altLang="zh-CN" sz="44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&amp;</a:t>
            </a:r>
            <a:r>
              <a:rPr lang="zh-CN" altLang="en-US" sz="44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altLang="zh-CN" sz="44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Web</a:t>
            </a:r>
            <a:r>
              <a:rPr lang="zh-CN" altLang="en-US" sz="44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系统与技术</a:t>
            </a:r>
          </a:p>
          <a:p>
            <a:pPr>
              <a:defRPr/>
            </a:pPr>
            <a:endParaRPr lang="zh-CN" altLang="en-US" sz="4400" b="1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8" name="组合 5">
            <a:extLst>
              <a:ext uri="{FF2B5EF4-FFF2-40B4-BE49-F238E27FC236}">
                <a16:creationId xmlns:a16="http://schemas.microsoft.com/office/drawing/2014/main" id="{A53369FD-3866-7A45-B625-85FD67C03ACE}"/>
              </a:ext>
            </a:extLst>
          </p:cNvPr>
          <p:cNvGrpSpPr/>
          <p:nvPr/>
        </p:nvGrpSpPr>
        <p:grpSpPr>
          <a:xfrm>
            <a:off x="2904418" y="3150288"/>
            <a:ext cx="7147471" cy="801434"/>
            <a:chOff x="998265" y="2078629"/>
            <a:chExt cx="7147471" cy="801434"/>
          </a:xfrm>
        </p:grpSpPr>
        <p:cxnSp>
          <p:nvCxnSpPr>
            <p:cNvPr id="10" name="直接连接符 6">
              <a:extLst>
                <a:ext uri="{FF2B5EF4-FFF2-40B4-BE49-F238E27FC236}">
                  <a16:creationId xmlns:a16="http://schemas.microsoft.com/office/drawing/2014/main" id="{E0DBB45A-8CD3-474C-BEE9-9B3D2ACE451B}"/>
                </a:ext>
              </a:extLst>
            </p:cNvPr>
            <p:cNvCxnSpPr/>
            <p:nvPr/>
          </p:nvCxnSpPr>
          <p:spPr>
            <a:xfrm>
              <a:off x="998265" y="2880063"/>
              <a:ext cx="714747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7">
              <a:extLst>
                <a:ext uri="{FF2B5EF4-FFF2-40B4-BE49-F238E27FC236}">
                  <a16:creationId xmlns:a16="http://schemas.microsoft.com/office/drawing/2014/main" id="{B269AB32-C58E-9C4D-B7F8-31824AE7032F}"/>
                </a:ext>
              </a:extLst>
            </p:cNvPr>
            <p:cNvCxnSpPr>
              <a:cxnSpLocks/>
            </p:cNvCxnSpPr>
            <p:nvPr/>
          </p:nvCxnSpPr>
          <p:spPr>
            <a:xfrm>
              <a:off x="2753621" y="2880063"/>
              <a:ext cx="3622835" cy="0"/>
            </a:xfrm>
            <a:prstGeom prst="line">
              <a:avLst/>
            </a:prstGeom>
            <a:ln w="19050">
              <a:solidFill>
                <a:srgbClr val="004B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矩形 8">
              <a:extLst>
                <a:ext uri="{FF2B5EF4-FFF2-40B4-BE49-F238E27FC236}">
                  <a16:creationId xmlns:a16="http://schemas.microsoft.com/office/drawing/2014/main" id="{8D4986AD-ED22-CA46-A464-9243EE48BB22}"/>
                </a:ext>
              </a:extLst>
            </p:cNvPr>
            <p:cNvSpPr/>
            <p:nvPr/>
          </p:nvSpPr>
          <p:spPr>
            <a:xfrm>
              <a:off x="2278330" y="2078629"/>
              <a:ext cx="4587345" cy="769441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zh-CN" sz="4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RESTful</a:t>
              </a:r>
              <a:r>
                <a:rPr lang="zh-CN" altLang="en-US" sz="4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设计准则</a:t>
              </a:r>
            </a:p>
          </p:txBody>
        </p:sp>
      </p:grpSp>
      <p:sp>
        <p:nvSpPr>
          <p:cNvPr id="13" name="矩形 3">
            <a:extLst>
              <a:ext uri="{FF2B5EF4-FFF2-40B4-BE49-F238E27FC236}">
                <a16:creationId xmlns:a16="http://schemas.microsoft.com/office/drawing/2014/main" id="{237137F4-F097-BA42-8244-2585D2E2CC7E}"/>
              </a:ext>
            </a:extLst>
          </p:cNvPr>
          <p:cNvSpPr/>
          <p:nvPr/>
        </p:nvSpPr>
        <p:spPr>
          <a:xfrm>
            <a:off x="4937031" y="2252702"/>
            <a:ext cx="3068320" cy="52322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「     第 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 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章     」</a:t>
            </a:r>
          </a:p>
        </p:txBody>
      </p:sp>
    </p:spTree>
    <p:extLst>
      <p:ext uri="{BB962C8B-B14F-4D97-AF65-F5344CB8AC3E}">
        <p14:creationId xmlns:p14="http://schemas.microsoft.com/office/powerpoint/2010/main" val="19731336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C221C79-3161-4786-BC69-8A79D77788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7D7C2B2-BAC3-48DB-A1AC-102E5B34AE51}" type="slidenum">
              <a:rPr lang="zh-CN" altLang="en-US" smtClean="0"/>
              <a:pPr/>
              <a:t>20</a:t>
            </a:fld>
            <a:endParaRPr lang="zh-CN" altLang="en-US" dirty="0"/>
          </a:p>
        </p:txBody>
      </p:sp>
      <p:sp>
        <p:nvSpPr>
          <p:cNvPr id="7" name="Rectangle 10">
            <a:extLst>
              <a:ext uri="{FF2B5EF4-FFF2-40B4-BE49-F238E27FC236}">
                <a16:creationId xmlns:a16="http://schemas.microsoft.com/office/drawing/2014/main" id="{4271635B-B6B6-4103-9FF2-7D6C0CAFDA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6317" y="116257"/>
            <a:ext cx="8078067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>
              <a:defRPr/>
            </a:pPr>
            <a:r>
              <a:rPr lang="en-US" altLang="zh-CN" sz="4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2.4 RESTful API</a:t>
            </a:r>
            <a:r>
              <a:rPr lang="zh-CN" altLang="en-US" sz="4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设计</a:t>
            </a:r>
          </a:p>
        </p:txBody>
      </p:sp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1BB54145-395A-5F4E-8D08-F3CE21E5825E}"/>
              </a:ext>
            </a:extLst>
          </p:cNvPr>
          <p:cNvSpPr txBox="1">
            <a:spLocks/>
          </p:cNvSpPr>
          <p:nvPr/>
        </p:nvSpPr>
        <p:spPr>
          <a:xfrm>
            <a:off x="251400" y="1772770"/>
            <a:ext cx="11548714" cy="396055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8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2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9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86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62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40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18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457200" algn="l">
              <a:lnSpc>
                <a:spcPct val="160000"/>
              </a:lnSpc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为了防止滥用，标准的做法是给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API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增加相关的访问频率限制（</a:t>
            </a:r>
            <a:r>
              <a:rPr lang="en-US" altLang="zh-CN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eg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 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微信某些关键接口就增加了每天调用次数的限制）。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indent="457200" algn="l">
              <a:lnSpc>
                <a:spcPct val="160000"/>
              </a:lnSpc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可使用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HTTP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头来达到目的：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342900" algn="l">
              <a:lnSpc>
                <a:spcPct val="160000"/>
              </a:lnSpc>
              <a:buFont typeface="Wingdings" pitchFamily="2" charset="2"/>
              <a:buChar char="Ø"/>
            </a:pP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X-Rate-Limit-Limit 		- 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当期允许请求的次数 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342900" algn="l">
              <a:lnSpc>
                <a:spcPct val="160000"/>
              </a:lnSpc>
              <a:buFont typeface="Wingdings" pitchFamily="2" charset="2"/>
              <a:buChar char="Ø"/>
            </a:pP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X-Rate-Limit-Remaining 	- 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当期剩余的请求次数 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342900" algn="l">
              <a:lnSpc>
                <a:spcPct val="160000"/>
              </a:lnSpc>
              <a:buFont typeface="Wingdings" pitchFamily="2" charset="2"/>
              <a:buChar char="Ø"/>
            </a:pP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X-Rate-Limit-Reset 		- 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当期剩余的秒数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551A1BC-AE7E-284D-AFF2-EE9FED8A79DE}"/>
              </a:ext>
            </a:extLst>
          </p:cNvPr>
          <p:cNvSpPr txBox="1"/>
          <p:nvPr/>
        </p:nvSpPr>
        <p:spPr>
          <a:xfrm>
            <a:off x="251400" y="1249550"/>
            <a:ext cx="49686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（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6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 访问频率限制</a:t>
            </a:r>
            <a:endParaRPr lang="en-US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942031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C221C79-3161-4786-BC69-8A79D77788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7D7C2B2-BAC3-48DB-A1AC-102E5B34AE51}" type="slidenum">
              <a:rPr lang="zh-CN" altLang="en-US" smtClean="0"/>
              <a:pPr/>
              <a:t>21</a:t>
            </a:fld>
            <a:endParaRPr lang="zh-CN" altLang="en-US" dirty="0"/>
          </a:p>
        </p:txBody>
      </p:sp>
      <p:sp>
        <p:nvSpPr>
          <p:cNvPr id="7" name="Rectangle 10">
            <a:extLst>
              <a:ext uri="{FF2B5EF4-FFF2-40B4-BE49-F238E27FC236}">
                <a16:creationId xmlns:a16="http://schemas.microsoft.com/office/drawing/2014/main" id="{4271635B-B6B6-4103-9FF2-7D6C0CAFDA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6317" y="116257"/>
            <a:ext cx="8078067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>
              <a:defRPr/>
            </a:pPr>
            <a:r>
              <a:rPr lang="en-US" altLang="zh-CN" sz="4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2.4 RESTful API</a:t>
            </a:r>
            <a:r>
              <a:rPr lang="zh-CN" altLang="en-US" sz="4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设计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35FF38B2-797C-CB42-9848-0A5769CE5509}"/>
              </a:ext>
            </a:extLst>
          </p:cNvPr>
          <p:cNvSpPr txBox="1">
            <a:spLocks/>
          </p:cNvSpPr>
          <p:nvPr/>
        </p:nvSpPr>
        <p:spPr>
          <a:xfrm>
            <a:off x="251399" y="1656513"/>
            <a:ext cx="11461629" cy="36557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8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2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9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86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62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40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18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457200" algn="l">
              <a:lnSpc>
                <a:spcPct val="170000"/>
              </a:lnSpc>
            </a:pPr>
            <a:r>
              <a:rPr lang="en-US" altLang="zh-CN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HTTP</a:t>
            </a:r>
            <a:r>
              <a:rPr lang="zh-CN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提供了</a:t>
            </a:r>
            <a:r>
              <a:rPr lang="en-US" altLang="zh-CN" sz="18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etag</a:t>
            </a:r>
            <a:r>
              <a:rPr lang="zh-CN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标签来进行缓存的判别，执行流程：</a:t>
            </a:r>
            <a:endParaRPr lang="en-US" altLang="zh-CN" sz="1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457200" algn="l">
              <a:lnSpc>
                <a:spcPct val="170000"/>
              </a:lnSpc>
              <a:buFont typeface="Arial" panose="020B0604020202020204" pitchFamily="34" charset="0"/>
              <a:buAutoNum type="arabicPeriod"/>
            </a:pPr>
            <a:r>
              <a:rPr lang="zh-CN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客户端首次访问一个</a:t>
            </a:r>
            <a:r>
              <a:rPr lang="en-US" altLang="zh-CN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Rest API</a:t>
            </a:r>
            <a:r>
              <a:rPr lang="zh-CN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，后端返回一串</a:t>
            </a:r>
            <a:r>
              <a:rPr lang="en-US" altLang="zh-CN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JSON</a:t>
            </a:r>
            <a:r>
              <a:rPr lang="zh-CN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数据，并在请求头中添加一个</a:t>
            </a:r>
            <a:r>
              <a:rPr lang="en-US" altLang="zh-CN" sz="18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Etag</a:t>
            </a:r>
            <a:r>
              <a:rPr lang="zh-CN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标签，这个标签对应的是一个用</a:t>
            </a:r>
            <a:r>
              <a:rPr lang="en-US" altLang="zh-CN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MD5</a:t>
            </a:r>
            <a:r>
              <a:rPr lang="zh-CN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或者</a:t>
            </a:r>
            <a:r>
              <a:rPr lang="en-US" altLang="zh-CN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SHA1</a:t>
            </a:r>
            <a:r>
              <a:rPr lang="zh-CN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等哈希算法来生成的信息指纹</a:t>
            </a:r>
            <a:r>
              <a:rPr lang="en-US" altLang="zh-CN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lang="zh-CN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关键是唯一标识，如常见的</a:t>
            </a:r>
            <a:r>
              <a:rPr lang="en-US" altLang="zh-CN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GUID)</a:t>
            </a:r>
            <a:r>
              <a:rPr lang="zh-CN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  <a:endParaRPr lang="en-US" altLang="zh-CN" sz="1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457200" algn="l">
              <a:lnSpc>
                <a:spcPct val="170000"/>
              </a:lnSpc>
              <a:buFont typeface="Arial" panose="020B0604020202020204" pitchFamily="34" charset="0"/>
              <a:buAutoNum type="arabicPeriod"/>
            </a:pPr>
            <a:r>
              <a:rPr lang="zh-CN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客户端保存这个</a:t>
            </a:r>
            <a:r>
              <a:rPr lang="en-US" altLang="zh-CN" sz="18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Etag</a:t>
            </a:r>
            <a:r>
              <a:rPr lang="zh-CN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值，再次发起请求的时候，以</a:t>
            </a:r>
            <a:r>
              <a:rPr lang="en-US" altLang="zh-CN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If-None-Match</a:t>
            </a:r>
            <a:r>
              <a:rPr lang="zh-CN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作为</a:t>
            </a:r>
            <a:r>
              <a:rPr lang="en-US" altLang="zh-CN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Key</a:t>
            </a:r>
            <a:r>
              <a:rPr lang="zh-CN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添加到请求头中。</a:t>
            </a:r>
            <a:endParaRPr lang="en-US" altLang="zh-CN" sz="1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457200" algn="l">
              <a:lnSpc>
                <a:spcPct val="170000"/>
              </a:lnSpc>
              <a:buFont typeface="Arial" panose="020B0604020202020204" pitchFamily="34" charset="0"/>
              <a:buAutoNum type="arabicPeriod"/>
            </a:pPr>
            <a:r>
              <a:rPr lang="zh-CN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服务端校验请求头中的</a:t>
            </a:r>
            <a:r>
              <a:rPr lang="en-US" altLang="zh-CN" sz="18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Etag</a:t>
            </a:r>
            <a:r>
              <a:rPr lang="zh-CN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数据，并跟当前将要输出数据的指纹做校验，如果一致，则表明没有更改，返回状态码为</a:t>
            </a:r>
            <a:r>
              <a:rPr lang="en-US" altLang="zh-CN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304</a:t>
            </a:r>
            <a:r>
              <a:rPr lang="zh-CN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，如果不一致， 则返回</a:t>
            </a:r>
            <a:r>
              <a:rPr lang="en-US" altLang="zh-CN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200</a:t>
            </a:r>
            <a:r>
              <a:rPr lang="zh-CN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，并将新的</a:t>
            </a:r>
            <a:r>
              <a:rPr lang="en-US" altLang="zh-CN" sz="18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Etag</a:t>
            </a:r>
            <a:r>
              <a:rPr lang="zh-CN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同时返回，以便下次客户端请求时使用。</a:t>
            </a:r>
            <a:endParaRPr lang="en-US" altLang="zh-CN" sz="1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CEBE94-D23F-1148-9BAB-D3F0384000C1}"/>
              </a:ext>
            </a:extLst>
          </p:cNvPr>
          <p:cNvSpPr txBox="1"/>
          <p:nvPr/>
        </p:nvSpPr>
        <p:spPr>
          <a:xfrm>
            <a:off x="251400" y="1133293"/>
            <a:ext cx="49686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（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7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 缓存机制</a:t>
            </a:r>
            <a:endParaRPr lang="en-US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496406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C221C79-3161-4786-BC69-8A79D77788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7D7C2B2-BAC3-48DB-A1AC-102E5B34AE51}" type="slidenum">
              <a:rPr lang="zh-CN" altLang="en-US" smtClean="0"/>
              <a:pPr/>
              <a:t>22</a:t>
            </a:fld>
            <a:endParaRPr lang="zh-CN" altLang="en-US" dirty="0"/>
          </a:p>
        </p:txBody>
      </p:sp>
      <p:sp>
        <p:nvSpPr>
          <p:cNvPr id="7" name="Rectangle 10">
            <a:extLst>
              <a:ext uri="{FF2B5EF4-FFF2-40B4-BE49-F238E27FC236}">
                <a16:creationId xmlns:a16="http://schemas.microsoft.com/office/drawing/2014/main" id="{4271635B-B6B6-4103-9FF2-7D6C0CAFDA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6317" y="116257"/>
            <a:ext cx="8078067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>
              <a:defRPr/>
            </a:pPr>
            <a:r>
              <a:rPr lang="en-US" altLang="zh-CN" sz="4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2.4 RESTful API</a:t>
            </a:r>
            <a:r>
              <a:rPr lang="zh-CN" altLang="en-US" sz="4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设计</a:t>
            </a:r>
          </a:p>
        </p:txBody>
      </p:sp>
      <p:sp>
        <p:nvSpPr>
          <p:cNvPr id="9" name="内容占位符 2">
            <a:extLst>
              <a:ext uri="{FF2B5EF4-FFF2-40B4-BE49-F238E27FC236}">
                <a16:creationId xmlns:a16="http://schemas.microsoft.com/office/drawing/2014/main" id="{ED8A2089-F5C8-3444-B042-9E7AF0B97E34}"/>
              </a:ext>
            </a:extLst>
          </p:cNvPr>
          <p:cNvSpPr txBox="1">
            <a:spLocks/>
          </p:cNvSpPr>
          <p:nvPr/>
        </p:nvSpPr>
        <p:spPr>
          <a:xfrm>
            <a:off x="251399" y="1414560"/>
            <a:ext cx="10486269" cy="26643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8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2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9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86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62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40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18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457200" algn="l">
              <a:lnSpc>
                <a:spcPct val="170000"/>
              </a:lnSpc>
            </a:pP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如果状态码是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4xx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或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5xx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，就应该向用户返回出错信息。这里需要注意的是错误分为给前端开发人员查看及用户查看两类。</a:t>
            </a:r>
            <a:r>
              <a:rPr lang="zh-CN" altLang="en-US" sz="2000" u="sng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对</a:t>
            </a:r>
            <a:r>
              <a:rPr lang="en-US" altLang="zh-CN" sz="2000" u="sng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PUT</a:t>
            </a:r>
            <a:r>
              <a:rPr lang="zh-CN" altLang="en-US" sz="2000" u="sng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en-US" altLang="zh-CN" sz="2000" u="sng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PATCH</a:t>
            </a:r>
            <a:r>
              <a:rPr lang="zh-CN" altLang="en-US" sz="2000" u="sng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和</a:t>
            </a:r>
            <a:r>
              <a:rPr lang="en-US" altLang="zh-CN" sz="2000" u="sng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POST</a:t>
            </a:r>
            <a:r>
              <a:rPr lang="zh-CN" altLang="en-US" sz="2000" u="sng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请求进行错误验证，将需要一个字段分解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。下面可能是最好的模式：使用一个固定的顶层错误代码来验证错误，并在额外的字段中提供详细错误信息，就像这样：</a:t>
            </a: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E7650AB-47EC-8A4F-BC54-6FFD14D2534B}"/>
              </a:ext>
            </a:extLst>
          </p:cNvPr>
          <p:cNvSpPr txBox="1"/>
          <p:nvPr/>
        </p:nvSpPr>
        <p:spPr>
          <a:xfrm>
            <a:off x="251400" y="923410"/>
            <a:ext cx="49686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（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8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 错误处理</a:t>
            </a:r>
            <a:endParaRPr lang="en-US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1" name="图片 9">
            <a:extLst>
              <a:ext uri="{FF2B5EF4-FFF2-40B4-BE49-F238E27FC236}">
                <a16:creationId xmlns:a16="http://schemas.microsoft.com/office/drawing/2014/main" id="{3CFF314E-3910-7B49-B1DF-678BCC282B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632" y="3736161"/>
            <a:ext cx="4200525" cy="273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8525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C221C79-3161-4786-BC69-8A79D77788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7D7C2B2-BAC3-48DB-A1AC-102E5B34AE51}" type="slidenum">
              <a:rPr lang="zh-CN" altLang="en-US" smtClean="0"/>
              <a:pPr/>
              <a:t>23</a:t>
            </a:fld>
            <a:endParaRPr lang="zh-CN" altLang="en-US" dirty="0"/>
          </a:p>
        </p:txBody>
      </p:sp>
      <p:sp>
        <p:nvSpPr>
          <p:cNvPr id="7" name="Rectangle 10">
            <a:extLst>
              <a:ext uri="{FF2B5EF4-FFF2-40B4-BE49-F238E27FC236}">
                <a16:creationId xmlns:a16="http://schemas.microsoft.com/office/drawing/2014/main" id="{4271635B-B6B6-4103-9FF2-7D6C0CAFDA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6317" y="116257"/>
            <a:ext cx="8078067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>
              <a:defRPr/>
            </a:pPr>
            <a:r>
              <a:rPr lang="en-US" altLang="zh-CN" sz="4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2.4 RESTful API</a:t>
            </a:r>
            <a:r>
              <a:rPr lang="zh-CN" altLang="en-US" sz="4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设计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E7650AB-47EC-8A4F-BC54-6FFD14D2534B}"/>
              </a:ext>
            </a:extLst>
          </p:cNvPr>
          <p:cNvSpPr txBox="1"/>
          <p:nvPr/>
        </p:nvSpPr>
        <p:spPr>
          <a:xfrm>
            <a:off x="251400" y="923410"/>
            <a:ext cx="49686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（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8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 错误处理</a:t>
            </a:r>
            <a:endParaRPr lang="en-US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DCC46B62-FD3A-674A-9C7E-2420FF92E0BC}"/>
              </a:ext>
            </a:extLst>
          </p:cNvPr>
          <p:cNvSpPr txBox="1">
            <a:spLocks/>
          </p:cNvSpPr>
          <p:nvPr/>
        </p:nvSpPr>
        <p:spPr>
          <a:xfrm>
            <a:off x="251400" y="1772770"/>
            <a:ext cx="8425170" cy="6480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8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2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9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86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62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40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18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457200" algn="l">
              <a:lnSpc>
                <a:spcPct val="170000"/>
              </a:lnSpc>
            </a:pP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对于普通的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GET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请求：</a:t>
            </a: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47255896-BD1D-D148-A98F-5009D2DB10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470" y="2636890"/>
            <a:ext cx="4032560" cy="1050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1195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C221C79-3161-4786-BC69-8A79D77788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7D7C2B2-BAC3-48DB-A1AC-102E5B34AE51}" type="slidenum">
              <a:rPr lang="zh-CN" altLang="en-US" smtClean="0"/>
              <a:pPr/>
              <a:t>24</a:t>
            </a:fld>
            <a:endParaRPr lang="zh-CN" altLang="en-US" dirty="0"/>
          </a:p>
        </p:txBody>
      </p:sp>
      <p:sp>
        <p:nvSpPr>
          <p:cNvPr id="7" name="Rectangle 10">
            <a:extLst>
              <a:ext uri="{FF2B5EF4-FFF2-40B4-BE49-F238E27FC236}">
                <a16:creationId xmlns:a16="http://schemas.microsoft.com/office/drawing/2014/main" id="{4271635B-B6B6-4103-9FF2-7D6C0CAFDA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6317" y="116257"/>
            <a:ext cx="8078067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>
              <a:defRPr/>
            </a:pPr>
            <a:r>
              <a:rPr lang="en-US" altLang="zh-CN" sz="4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2.4 RESTful API</a:t>
            </a:r>
            <a:r>
              <a:rPr lang="zh-CN" altLang="en-US" sz="4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设计</a:t>
            </a:r>
          </a:p>
        </p:txBody>
      </p:sp>
      <p:sp>
        <p:nvSpPr>
          <p:cNvPr id="9" name="内容占位符 2">
            <a:extLst>
              <a:ext uri="{FF2B5EF4-FFF2-40B4-BE49-F238E27FC236}">
                <a16:creationId xmlns:a16="http://schemas.microsoft.com/office/drawing/2014/main" id="{FEA10EF9-0D11-5747-AFCA-20B5920EAFCA}"/>
              </a:ext>
            </a:extLst>
          </p:cNvPr>
          <p:cNvSpPr txBox="1">
            <a:spLocks/>
          </p:cNvSpPr>
          <p:nvPr/>
        </p:nvSpPr>
        <p:spPr>
          <a:xfrm>
            <a:off x="425571" y="1642632"/>
            <a:ext cx="8353160" cy="41224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8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2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9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86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62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40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18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ct val="170000"/>
              </a:lnSpc>
              <a:buFont typeface="Wingdings" pitchFamily="2" charset="2"/>
              <a:buChar char="Ø"/>
            </a:pPr>
            <a:r>
              <a:rPr lang="fr-FR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GET /collection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		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        </a:t>
            </a:r>
            <a:r>
              <a:rPr lang="zh-CN" altLang="fr-FR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返回资源对象的列表（数组）</a:t>
            </a: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 algn="l">
              <a:lnSpc>
                <a:spcPct val="170000"/>
              </a:lnSpc>
              <a:buFont typeface="Wingdings" pitchFamily="2" charset="2"/>
              <a:buChar char="Ø"/>
            </a:pP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GET /collection/resource		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返回单个资源对象</a:t>
            </a: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 algn="l">
              <a:lnSpc>
                <a:spcPct val="170000"/>
              </a:lnSpc>
              <a:buFont typeface="Wingdings" pitchFamily="2" charset="2"/>
              <a:buChar char="Ø"/>
            </a:pP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POST /collection			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返回新生成的资源对象</a:t>
            </a: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 algn="l">
              <a:lnSpc>
                <a:spcPct val="170000"/>
              </a:lnSpc>
              <a:buFont typeface="Wingdings" pitchFamily="2" charset="2"/>
              <a:buChar char="Ø"/>
            </a:pP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PUT /collection/resource		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返回完整的资源对象</a:t>
            </a: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 algn="l">
              <a:lnSpc>
                <a:spcPct val="170000"/>
              </a:lnSpc>
              <a:buFont typeface="Wingdings" pitchFamily="2" charset="2"/>
              <a:buChar char="Ø"/>
            </a:pP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PATCH /collection/resource		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返回完整的资源对象</a:t>
            </a: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 algn="l">
              <a:lnSpc>
                <a:spcPct val="170000"/>
              </a:lnSpc>
              <a:buFont typeface="Wingdings" pitchFamily="2" charset="2"/>
              <a:buChar char="Ø"/>
            </a:pP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DELETE /collection/resource	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返回一个空文档</a:t>
            </a: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09DEDD8-CA6C-5A46-8F6B-5BF9A36346C8}"/>
              </a:ext>
            </a:extLst>
          </p:cNvPr>
          <p:cNvSpPr txBox="1"/>
          <p:nvPr/>
        </p:nvSpPr>
        <p:spPr>
          <a:xfrm>
            <a:off x="251400" y="1197790"/>
            <a:ext cx="49686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（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9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 服务器</a:t>
            </a:r>
            <a:r>
              <a:rPr lang="zh-CN" altLang="en-US" sz="28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返回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结果</a:t>
            </a:r>
            <a:endParaRPr lang="en-US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080222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C221C79-3161-4786-BC69-8A79D77788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7D7C2B2-BAC3-48DB-A1AC-102E5B34AE51}" type="slidenum">
              <a:rPr lang="zh-CN" altLang="en-US" smtClean="0"/>
              <a:pPr/>
              <a:t>25</a:t>
            </a:fld>
            <a:endParaRPr lang="zh-CN" altLang="en-US" dirty="0"/>
          </a:p>
        </p:txBody>
      </p:sp>
      <p:sp>
        <p:nvSpPr>
          <p:cNvPr id="7" name="Rectangle 10">
            <a:extLst>
              <a:ext uri="{FF2B5EF4-FFF2-40B4-BE49-F238E27FC236}">
                <a16:creationId xmlns:a16="http://schemas.microsoft.com/office/drawing/2014/main" id="{4271635B-B6B6-4103-9FF2-7D6C0CAFDA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6317" y="116257"/>
            <a:ext cx="8078067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>
              <a:defRPr/>
            </a:pPr>
            <a:r>
              <a:rPr lang="en-US" altLang="zh-CN" sz="4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2.4 RESTful API</a:t>
            </a:r>
            <a:r>
              <a:rPr lang="zh-CN" altLang="en-US" sz="4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设计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14FD8E1F-154E-6D4C-A494-56823A3A34A6}"/>
              </a:ext>
            </a:extLst>
          </p:cNvPr>
          <p:cNvSpPr txBox="1">
            <a:spLocks/>
          </p:cNvSpPr>
          <p:nvPr/>
        </p:nvSpPr>
        <p:spPr>
          <a:xfrm>
            <a:off x="475687" y="1389905"/>
            <a:ext cx="10235855" cy="419228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8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2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9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86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62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40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18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lnSpc>
                <a:spcPct val="170000"/>
              </a:lnSpc>
              <a:buFont typeface="Wingdings" pitchFamily="2" charset="2"/>
              <a:buChar char="Ø"/>
            </a:pP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200 OK  - [GET] -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服务器成功返回用户请求的数据</a:t>
            </a:r>
            <a:endParaRPr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 algn="l">
              <a:lnSpc>
                <a:spcPct val="170000"/>
              </a:lnSpc>
              <a:buFont typeface="Wingdings" pitchFamily="2" charset="2"/>
              <a:buChar char="Ø"/>
            </a:pP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201 Created - [POST/PUT/PATCH] -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用户新建或修改数据成功。</a:t>
            </a: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规范要求返回一个指向该资源的</a:t>
            </a: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URI)</a:t>
            </a:r>
          </a:p>
          <a:p>
            <a:pPr marL="285750" indent="-285750" algn="l">
              <a:lnSpc>
                <a:spcPct val="170000"/>
              </a:lnSpc>
              <a:buFont typeface="Wingdings" pitchFamily="2" charset="2"/>
              <a:buChar char="Ø"/>
            </a:pP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202 Accepted - [*]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：表示一个请求已经进入后台排队（异步任务）</a:t>
            </a:r>
            <a:endParaRPr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 algn="l">
              <a:lnSpc>
                <a:spcPct val="170000"/>
              </a:lnSpc>
              <a:buFont typeface="Wingdings" pitchFamily="2" charset="2"/>
              <a:buChar char="Ø"/>
            </a:pP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204 No Content - [DELETE] - 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对一次没有返回主体信息</a:t>
            </a: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像一次</a:t>
            </a: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DELETE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请求</a:t>
            </a: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的请求的响应 </a:t>
            </a:r>
            <a:endParaRPr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 algn="l">
              <a:lnSpc>
                <a:spcPct val="170000"/>
              </a:lnSpc>
              <a:buFont typeface="Wingdings" pitchFamily="2" charset="2"/>
              <a:buChar char="Ø"/>
            </a:pP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304 Not Modified - [GET] - 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当使用</a:t>
            </a: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HTTP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缓存头信息时使用</a:t>
            </a: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304 </a:t>
            </a:r>
          </a:p>
          <a:p>
            <a:pPr marL="285750" indent="-285750" algn="l">
              <a:lnSpc>
                <a:spcPct val="170000"/>
              </a:lnSpc>
              <a:buFont typeface="Wingdings" pitchFamily="2" charset="2"/>
              <a:buChar char="Ø"/>
            </a:pP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400 Bad Request - [POST/PUT/PATCH] - 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请求是畸形的</a:t>
            </a: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 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比如无法解析请求体 </a:t>
            </a:r>
            <a:endParaRPr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 algn="l">
              <a:lnSpc>
                <a:spcPct val="170000"/>
              </a:lnSpc>
              <a:buFont typeface="Wingdings" pitchFamily="2" charset="2"/>
              <a:buChar char="Ø"/>
            </a:pP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401 Unauthorized - [*] - 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当没有提供或提供了无效认证细节时。如果从浏览器使用</a:t>
            </a: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API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，也可以用来触发弹出一次认证请求 </a:t>
            </a:r>
            <a:endParaRPr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757C6C-C61A-8342-B3E4-703CB57BA3C2}"/>
              </a:ext>
            </a:extLst>
          </p:cNvPr>
          <p:cNvSpPr txBox="1"/>
          <p:nvPr/>
        </p:nvSpPr>
        <p:spPr>
          <a:xfrm>
            <a:off x="475688" y="866686"/>
            <a:ext cx="49686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（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10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 状态码</a:t>
            </a:r>
            <a:endParaRPr lang="en-US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123665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C221C79-3161-4786-BC69-8A79D77788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7D7C2B2-BAC3-48DB-A1AC-102E5B34AE51}" type="slidenum">
              <a:rPr lang="zh-CN" altLang="en-US" smtClean="0"/>
              <a:pPr/>
              <a:t>26</a:t>
            </a:fld>
            <a:endParaRPr lang="zh-CN" altLang="en-US" dirty="0"/>
          </a:p>
        </p:txBody>
      </p:sp>
      <p:sp>
        <p:nvSpPr>
          <p:cNvPr id="7" name="Rectangle 10">
            <a:extLst>
              <a:ext uri="{FF2B5EF4-FFF2-40B4-BE49-F238E27FC236}">
                <a16:creationId xmlns:a16="http://schemas.microsoft.com/office/drawing/2014/main" id="{4271635B-B6B6-4103-9FF2-7D6C0CAFDA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6317" y="116257"/>
            <a:ext cx="8078067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>
              <a:defRPr/>
            </a:pPr>
            <a:r>
              <a:rPr lang="en-US" altLang="zh-CN" sz="4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2.4 RESTful API</a:t>
            </a:r>
            <a:r>
              <a:rPr lang="zh-CN" altLang="en-US" sz="4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设计</a:t>
            </a:r>
          </a:p>
        </p:txBody>
      </p:sp>
      <p:sp>
        <p:nvSpPr>
          <p:cNvPr id="9" name="内容占位符 2">
            <a:extLst>
              <a:ext uri="{FF2B5EF4-FFF2-40B4-BE49-F238E27FC236}">
                <a16:creationId xmlns:a16="http://schemas.microsoft.com/office/drawing/2014/main" id="{14305183-D8AC-1A40-B60B-6DE05CC1AF33}"/>
              </a:ext>
            </a:extLst>
          </p:cNvPr>
          <p:cNvSpPr txBox="1">
            <a:spLocks/>
          </p:cNvSpPr>
          <p:nvPr/>
        </p:nvSpPr>
        <p:spPr>
          <a:xfrm>
            <a:off x="243994" y="1412720"/>
            <a:ext cx="10694300" cy="531281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8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2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9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86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62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40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18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457200" algn="l">
              <a:lnSpc>
                <a:spcPct val="150000"/>
              </a:lnSpc>
            </a:pP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当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app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做了大改版后，可能会出现一个问题，发现现在的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API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已经不适了，就考虑到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API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的升级，同时为了兼容已经发布的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API 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，原来的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API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必须要保留。为了避免同一个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app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中调用不同版本的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API 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，一般就会全部升级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API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的版本，例如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原来的是</a:t>
            </a: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2000" u="sng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“</a:t>
            </a:r>
            <a:r>
              <a:rPr lang="en-US" altLang="zh-CN" sz="2000" u="sng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test.com</a:t>
            </a:r>
            <a:r>
              <a:rPr lang="en-US" altLang="zh-CN" sz="2000" u="sng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/v1/statuses/destroy”</a:t>
            </a:r>
            <a:r>
              <a:rPr lang="zh-CN" altLang="en-US" sz="2000" u="sng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，升级为“</a:t>
            </a:r>
            <a:r>
              <a:rPr lang="en-US" altLang="zh-CN" sz="2000" u="sng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test.com</a:t>
            </a:r>
            <a:r>
              <a:rPr lang="en-US" altLang="zh-CN" sz="2000" u="sng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/v2/statuses/destroy”</a:t>
            </a:r>
            <a:r>
              <a:rPr lang="zh-CN" altLang="en-US" sz="2000" u="sng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  <a:endParaRPr lang="en-US" altLang="zh-CN" sz="2000" u="sng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indent="457200" algn="l">
              <a:lnSpc>
                <a:spcPct val="150000"/>
              </a:lnSpc>
            </a:pP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这里升级有两点需要控制好：</a:t>
            </a: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 algn="l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v2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版本的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API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controller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必须要继承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v1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版的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controller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v2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版本的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API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只重写需要改动的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API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 algn="l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在线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API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测试文档中详细标明返回内容，已作对比，方便客户端人员的调试。</a:t>
            </a: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27CC7F5-991A-DB40-967B-4319D20B142F}"/>
              </a:ext>
            </a:extLst>
          </p:cNvPr>
          <p:cNvSpPr txBox="1"/>
          <p:nvPr/>
        </p:nvSpPr>
        <p:spPr>
          <a:xfrm>
            <a:off x="251399" y="1021963"/>
            <a:ext cx="63612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（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11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 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API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升级</a:t>
            </a:r>
            <a:endParaRPr lang="en-US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042017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7126357"/>
          </a:xfrm>
          <a:prstGeom prst="rect">
            <a:avLst/>
          </a:prstGeom>
          <a:solidFill>
            <a:schemeClr val="bg1">
              <a:alpha val="34000"/>
            </a:schemeClr>
          </a:solidFill>
        </p:spPr>
      </p:pic>
      <p:sp>
        <p:nvSpPr>
          <p:cNvPr id="39" name="TextBox 1"/>
          <p:cNvSpPr txBox="1"/>
          <p:nvPr/>
        </p:nvSpPr>
        <p:spPr>
          <a:xfrm>
            <a:off x="3243529" y="2086710"/>
            <a:ext cx="592918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b="1" dirty="0">
                <a:solidFill>
                  <a:schemeClr val="accent1">
                    <a:lumMod val="75000"/>
                  </a:schemeClr>
                </a:solidFill>
                <a:latin typeface="STKaiti" panose="02010600040101010101" pitchFamily="2" charset="-122"/>
                <a:ea typeface="STKaiti" panose="02010600040101010101" pitchFamily="2" charset="-122"/>
              </a:rPr>
              <a:t>有疑问联系老师！</a:t>
            </a:r>
            <a:endParaRPr lang="en-US" sz="6000" b="1" dirty="0">
              <a:solidFill>
                <a:schemeClr val="accent1">
                  <a:lumMod val="75000"/>
                </a:schemeClr>
              </a:solidFill>
              <a:latin typeface="STKaiti" panose="02010600040101010101" pitchFamily="2" charset="-122"/>
              <a:ea typeface="STKaiti" panose="02010600040101010101" pitchFamily="2" charset="-122"/>
            </a:endParaRPr>
          </a:p>
        </p:txBody>
      </p:sp>
      <p:sp>
        <p:nvSpPr>
          <p:cNvPr id="41" name="Oval 128"/>
          <p:cNvSpPr/>
          <p:nvPr/>
        </p:nvSpPr>
        <p:spPr>
          <a:xfrm>
            <a:off x="3275433" y="4159883"/>
            <a:ext cx="723014" cy="72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2" name="TextBox 132"/>
          <p:cNvSpPr txBox="1"/>
          <p:nvPr/>
        </p:nvSpPr>
        <p:spPr>
          <a:xfrm>
            <a:off x="2751793" y="5079716"/>
            <a:ext cx="17601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latin typeface="STKaiti" panose="02010600040101010101" pitchFamily="2" charset="-122"/>
                <a:ea typeface="STKaiti" panose="02010600040101010101" pitchFamily="2" charset="-122"/>
                <a:cs typeface="Open Sans" panose="020B0606030504020204" pitchFamily="34" charset="0"/>
              </a:rPr>
              <a:t>电话</a:t>
            </a:r>
            <a:endParaRPr lang="en-US" b="1" dirty="0">
              <a:solidFill>
                <a:schemeClr val="bg1"/>
              </a:solidFill>
              <a:latin typeface="STKaiti" panose="02010600040101010101" pitchFamily="2" charset="-122"/>
              <a:ea typeface="STKaiti" panose="02010600040101010101" pitchFamily="2" charset="-122"/>
              <a:cs typeface="Open Sans" panose="020B0606030504020204" pitchFamily="34" charset="0"/>
            </a:endParaRPr>
          </a:p>
          <a:p>
            <a:pPr algn="ctr"/>
            <a:r>
              <a:rPr lang="en-US" b="1" dirty="0">
                <a:solidFill>
                  <a:schemeClr val="bg1"/>
                </a:solidFill>
                <a:latin typeface="+mn-ea"/>
                <a:cs typeface="Open Sans" panose="020B0606030504020204" pitchFamily="34" charset="0"/>
              </a:rPr>
              <a:t>13516719119</a:t>
            </a:r>
          </a:p>
        </p:txBody>
      </p:sp>
      <p:sp>
        <p:nvSpPr>
          <p:cNvPr id="45" name="Oval 130"/>
          <p:cNvSpPr/>
          <p:nvPr/>
        </p:nvSpPr>
        <p:spPr>
          <a:xfrm>
            <a:off x="5678390" y="4159883"/>
            <a:ext cx="723014" cy="72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7" name="Oval 131"/>
          <p:cNvSpPr/>
          <p:nvPr/>
        </p:nvSpPr>
        <p:spPr>
          <a:xfrm>
            <a:off x="8155768" y="4159883"/>
            <a:ext cx="723014" cy="72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9" name="Freeform 5"/>
          <p:cNvSpPr/>
          <p:nvPr/>
        </p:nvSpPr>
        <p:spPr bwMode="auto">
          <a:xfrm>
            <a:off x="5876975" y="4347354"/>
            <a:ext cx="325843" cy="333601"/>
          </a:xfrm>
          <a:custGeom>
            <a:avLst/>
            <a:gdLst>
              <a:gd name="T0" fmla="*/ 70 w 504"/>
              <a:gd name="T1" fmla="*/ 215 h 516"/>
              <a:gd name="T2" fmla="*/ 81 w 504"/>
              <a:gd name="T3" fmla="*/ 187 h 516"/>
              <a:gd name="T4" fmla="*/ 87 w 504"/>
              <a:gd name="T5" fmla="*/ 165 h 516"/>
              <a:gd name="T6" fmla="*/ 92 w 504"/>
              <a:gd name="T7" fmla="*/ 131 h 516"/>
              <a:gd name="T8" fmla="*/ 107 w 504"/>
              <a:gd name="T9" fmla="*/ 94 h 516"/>
              <a:gd name="T10" fmla="*/ 129 w 504"/>
              <a:gd name="T11" fmla="*/ 60 h 516"/>
              <a:gd name="T12" fmla="*/ 167 w 504"/>
              <a:gd name="T13" fmla="*/ 26 h 516"/>
              <a:gd name="T14" fmla="*/ 210 w 504"/>
              <a:gd name="T15" fmla="*/ 7 h 516"/>
              <a:gd name="T16" fmla="*/ 262 w 504"/>
              <a:gd name="T17" fmla="*/ 0 h 516"/>
              <a:gd name="T18" fmla="*/ 317 w 504"/>
              <a:gd name="T19" fmla="*/ 6 h 516"/>
              <a:gd name="T20" fmla="*/ 368 w 504"/>
              <a:gd name="T21" fmla="*/ 26 h 516"/>
              <a:gd name="T22" fmla="*/ 399 w 504"/>
              <a:gd name="T23" fmla="*/ 51 h 516"/>
              <a:gd name="T24" fmla="*/ 423 w 504"/>
              <a:gd name="T25" fmla="*/ 87 h 516"/>
              <a:gd name="T26" fmla="*/ 436 w 504"/>
              <a:gd name="T27" fmla="*/ 126 h 516"/>
              <a:gd name="T28" fmla="*/ 444 w 504"/>
              <a:gd name="T29" fmla="*/ 168 h 516"/>
              <a:gd name="T30" fmla="*/ 458 w 504"/>
              <a:gd name="T31" fmla="*/ 197 h 516"/>
              <a:gd name="T32" fmla="*/ 459 w 504"/>
              <a:gd name="T33" fmla="*/ 219 h 516"/>
              <a:gd name="T34" fmla="*/ 463 w 504"/>
              <a:gd name="T35" fmla="*/ 246 h 516"/>
              <a:gd name="T36" fmla="*/ 489 w 504"/>
              <a:gd name="T37" fmla="*/ 293 h 516"/>
              <a:gd name="T38" fmla="*/ 501 w 504"/>
              <a:gd name="T39" fmla="*/ 331 h 516"/>
              <a:gd name="T40" fmla="*/ 501 w 504"/>
              <a:gd name="T41" fmla="*/ 372 h 516"/>
              <a:gd name="T42" fmla="*/ 493 w 504"/>
              <a:gd name="T43" fmla="*/ 396 h 516"/>
              <a:gd name="T44" fmla="*/ 482 w 504"/>
              <a:gd name="T45" fmla="*/ 403 h 516"/>
              <a:gd name="T46" fmla="*/ 471 w 504"/>
              <a:gd name="T47" fmla="*/ 397 h 516"/>
              <a:gd name="T48" fmla="*/ 455 w 504"/>
              <a:gd name="T49" fmla="*/ 368 h 516"/>
              <a:gd name="T50" fmla="*/ 444 w 504"/>
              <a:gd name="T51" fmla="*/ 388 h 516"/>
              <a:gd name="T52" fmla="*/ 421 w 504"/>
              <a:gd name="T53" fmla="*/ 427 h 516"/>
              <a:gd name="T54" fmla="*/ 442 w 504"/>
              <a:gd name="T55" fmla="*/ 448 h 516"/>
              <a:gd name="T56" fmla="*/ 460 w 504"/>
              <a:gd name="T57" fmla="*/ 467 h 516"/>
              <a:gd name="T58" fmla="*/ 460 w 504"/>
              <a:gd name="T59" fmla="*/ 481 h 516"/>
              <a:gd name="T60" fmla="*/ 448 w 504"/>
              <a:gd name="T61" fmla="*/ 496 h 516"/>
              <a:gd name="T62" fmla="*/ 419 w 504"/>
              <a:gd name="T63" fmla="*/ 508 h 516"/>
              <a:gd name="T64" fmla="*/ 372 w 504"/>
              <a:gd name="T65" fmla="*/ 513 h 516"/>
              <a:gd name="T66" fmla="*/ 317 w 504"/>
              <a:gd name="T67" fmla="*/ 506 h 516"/>
              <a:gd name="T68" fmla="*/ 276 w 504"/>
              <a:gd name="T69" fmla="*/ 494 h 516"/>
              <a:gd name="T70" fmla="*/ 248 w 504"/>
              <a:gd name="T71" fmla="*/ 495 h 516"/>
              <a:gd name="T72" fmla="*/ 209 w 504"/>
              <a:gd name="T73" fmla="*/ 512 h 516"/>
              <a:gd name="T74" fmla="*/ 172 w 504"/>
              <a:gd name="T75" fmla="*/ 516 h 516"/>
              <a:gd name="T76" fmla="*/ 110 w 504"/>
              <a:gd name="T77" fmla="*/ 512 h 516"/>
              <a:gd name="T78" fmla="*/ 74 w 504"/>
              <a:gd name="T79" fmla="*/ 499 h 516"/>
              <a:gd name="T80" fmla="*/ 63 w 504"/>
              <a:gd name="T81" fmla="*/ 487 h 516"/>
              <a:gd name="T82" fmla="*/ 61 w 504"/>
              <a:gd name="T83" fmla="*/ 471 h 516"/>
              <a:gd name="T84" fmla="*/ 66 w 504"/>
              <a:gd name="T85" fmla="*/ 454 h 516"/>
              <a:gd name="T86" fmla="*/ 80 w 504"/>
              <a:gd name="T87" fmla="*/ 444 h 516"/>
              <a:gd name="T88" fmla="*/ 103 w 504"/>
              <a:gd name="T89" fmla="*/ 439 h 516"/>
              <a:gd name="T90" fmla="*/ 96 w 504"/>
              <a:gd name="T91" fmla="*/ 430 h 516"/>
              <a:gd name="T92" fmla="*/ 69 w 504"/>
              <a:gd name="T93" fmla="*/ 400 h 516"/>
              <a:gd name="T94" fmla="*/ 55 w 504"/>
              <a:gd name="T95" fmla="*/ 368 h 516"/>
              <a:gd name="T96" fmla="*/ 50 w 504"/>
              <a:gd name="T97" fmla="*/ 361 h 516"/>
              <a:gd name="T98" fmla="*/ 42 w 504"/>
              <a:gd name="T99" fmla="*/ 376 h 516"/>
              <a:gd name="T100" fmla="*/ 22 w 504"/>
              <a:gd name="T101" fmla="*/ 395 h 516"/>
              <a:gd name="T102" fmla="*/ 8 w 504"/>
              <a:gd name="T103" fmla="*/ 396 h 516"/>
              <a:gd name="T104" fmla="*/ 1 w 504"/>
              <a:gd name="T105" fmla="*/ 374 h 516"/>
              <a:gd name="T106" fmla="*/ 3 w 504"/>
              <a:gd name="T107" fmla="*/ 332 h 516"/>
              <a:gd name="T108" fmla="*/ 18 w 504"/>
              <a:gd name="T109" fmla="*/ 293 h 516"/>
              <a:gd name="T110" fmla="*/ 46 w 504"/>
              <a:gd name="T111" fmla="*/ 254 h 516"/>
              <a:gd name="T112" fmla="*/ 72 w 504"/>
              <a:gd name="T113" fmla="*/ 232 h 5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04" h="516">
                <a:moveTo>
                  <a:pt x="72" y="232"/>
                </a:moveTo>
                <a:lnTo>
                  <a:pt x="71" y="229"/>
                </a:lnTo>
                <a:lnTo>
                  <a:pt x="70" y="225"/>
                </a:lnTo>
                <a:lnTo>
                  <a:pt x="70" y="223"/>
                </a:lnTo>
                <a:lnTo>
                  <a:pt x="70" y="221"/>
                </a:lnTo>
                <a:lnTo>
                  <a:pt x="70" y="217"/>
                </a:lnTo>
                <a:lnTo>
                  <a:pt x="70" y="215"/>
                </a:lnTo>
                <a:lnTo>
                  <a:pt x="71" y="211"/>
                </a:lnTo>
                <a:lnTo>
                  <a:pt x="72" y="207"/>
                </a:lnTo>
                <a:lnTo>
                  <a:pt x="73" y="203"/>
                </a:lnTo>
                <a:lnTo>
                  <a:pt x="74" y="199"/>
                </a:lnTo>
                <a:lnTo>
                  <a:pt x="78" y="195"/>
                </a:lnTo>
                <a:lnTo>
                  <a:pt x="81" y="190"/>
                </a:lnTo>
                <a:lnTo>
                  <a:pt x="81" y="187"/>
                </a:lnTo>
                <a:lnTo>
                  <a:pt x="81" y="184"/>
                </a:lnTo>
                <a:lnTo>
                  <a:pt x="81" y="180"/>
                </a:lnTo>
                <a:lnTo>
                  <a:pt x="83" y="176"/>
                </a:lnTo>
                <a:lnTo>
                  <a:pt x="84" y="171"/>
                </a:lnTo>
                <a:lnTo>
                  <a:pt x="85" y="169"/>
                </a:lnTo>
                <a:lnTo>
                  <a:pt x="86" y="167"/>
                </a:lnTo>
                <a:lnTo>
                  <a:pt x="87" y="165"/>
                </a:lnTo>
                <a:lnTo>
                  <a:pt x="89" y="163"/>
                </a:lnTo>
                <a:lnTo>
                  <a:pt x="89" y="159"/>
                </a:lnTo>
                <a:lnTo>
                  <a:pt x="89" y="156"/>
                </a:lnTo>
                <a:lnTo>
                  <a:pt x="89" y="151"/>
                </a:lnTo>
                <a:lnTo>
                  <a:pt x="90" y="146"/>
                </a:lnTo>
                <a:lnTo>
                  <a:pt x="91" y="140"/>
                </a:lnTo>
                <a:lnTo>
                  <a:pt x="92" y="131"/>
                </a:lnTo>
                <a:lnTo>
                  <a:pt x="94" y="123"/>
                </a:lnTo>
                <a:lnTo>
                  <a:pt x="96" y="119"/>
                </a:lnTo>
                <a:lnTo>
                  <a:pt x="98" y="114"/>
                </a:lnTo>
                <a:lnTo>
                  <a:pt x="99" y="109"/>
                </a:lnTo>
                <a:lnTo>
                  <a:pt x="102" y="104"/>
                </a:lnTo>
                <a:lnTo>
                  <a:pt x="105" y="99"/>
                </a:lnTo>
                <a:lnTo>
                  <a:pt x="107" y="94"/>
                </a:lnTo>
                <a:lnTo>
                  <a:pt x="110" y="89"/>
                </a:lnTo>
                <a:lnTo>
                  <a:pt x="114" y="83"/>
                </a:lnTo>
                <a:lnTo>
                  <a:pt x="115" y="80"/>
                </a:lnTo>
                <a:lnTo>
                  <a:pt x="117" y="77"/>
                </a:lnTo>
                <a:lnTo>
                  <a:pt x="121" y="72"/>
                </a:lnTo>
                <a:lnTo>
                  <a:pt x="125" y="66"/>
                </a:lnTo>
                <a:lnTo>
                  <a:pt x="129" y="60"/>
                </a:lnTo>
                <a:lnTo>
                  <a:pt x="135" y="54"/>
                </a:lnTo>
                <a:lnTo>
                  <a:pt x="140" y="49"/>
                </a:lnTo>
                <a:lnTo>
                  <a:pt x="145" y="44"/>
                </a:lnTo>
                <a:lnTo>
                  <a:pt x="152" y="38"/>
                </a:lnTo>
                <a:lnTo>
                  <a:pt x="156" y="33"/>
                </a:lnTo>
                <a:lnTo>
                  <a:pt x="162" y="29"/>
                </a:lnTo>
                <a:lnTo>
                  <a:pt x="167" y="26"/>
                </a:lnTo>
                <a:lnTo>
                  <a:pt x="172" y="22"/>
                </a:lnTo>
                <a:lnTo>
                  <a:pt x="178" y="19"/>
                </a:lnTo>
                <a:lnTo>
                  <a:pt x="184" y="17"/>
                </a:lnTo>
                <a:lnTo>
                  <a:pt x="191" y="14"/>
                </a:lnTo>
                <a:lnTo>
                  <a:pt x="197" y="12"/>
                </a:lnTo>
                <a:lnTo>
                  <a:pt x="204" y="9"/>
                </a:lnTo>
                <a:lnTo>
                  <a:pt x="210" y="7"/>
                </a:lnTo>
                <a:lnTo>
                  <a:pt x="217" y="5"/>
                </a:lnTo>
                <a:lnTo>
                  <a:pt x="225" y="4"/>
                </a:lnTo>
                <a:lnTo>
                  <a:pt x="232" y="2"/>
                </a:lnTo>
                <a:lnTo>
                  <a:pt x="240" y="2"/>
                </a:lnTo>
                <a:lnTo>
                  <a:pt x="248" y="1"/>
                </a:lnTo>
                <a:lnTo>
                  <a:pt x="255" y="0"/>
                </a:lnTo>
                <a:lnTo>
                  <a:pt x="262" y="0"/>
                </a:lnTo>
                <a:lnTo>
                  <a:pt x="270" y="0"/>
                </a:lnTo>
                <a:lnTo>
                  <a:pt x="279" y="0"/>
                </a:lnTo>
                <a:lnTo>
                  <a:pt x="286" y="1"/>
                </a:lnTo>
                <a:lnTo>
                  <a:pt x="294" y="2"/>
                </a:lnTo>
                <a:lnTo>
                  <a:pt x="301" y="3"/>
                </a:lnTo>
                <a:lnTo>
                  <a:pt x="309" y="4"/>
                </a:lnTo>
                <a:lnTo>
                  <a:pt x="317" y="6"/>
                </a:lnTo>
                <a:lnTo>
                  <a:pt x="324" y="8"/>
                </a:lnTo>
                <a:lnTo>
                  <a:pt x="333" y="10"/>
                </a:lnTo>
                <a:lnTo>
                  <a:pt x="340" y="13"/>
                </a:lnTo>
                <a:lnTo>
                  <a:pt x="347" y="16"/>
                </a:lnTo>
                <a:lnTo>
                  <a:pt x="354" y="19"/>
                </a:lnTo>
                <a:lnTo>
                  <a:pt x="361" y="23"/>
                </a:lnTo>
                <a:lnTo>
                  <a:pt x="368" y="26"/>
                </a:lnTo>
                <a:lnTo>
                  <a:pt x="374" y="30"/>
                </a:lnTo>
                <a:lnTo>
                  <a:pt x="380" y="34"/>
                </a:lnTo>
                <a:lnTo>
                  <a:pt x="382" y="37"/>
                </a:lnTo>
                <a:lnTo>
                  <a:pt x="385" y="39"/>
                </a:lnTo>
                <a:lnTo>
                  <a:pt x="391" y="43"/>
                </a:lnTo>
                <a:lnTo>
                  <a:pt x="395" y="47"/>
                </a:lnTo>
                <a:lnTo>
                  <a:pt x="399" y="51"/>
                </a:lnTo>
                <a:lnTo>
                  <a:pt x="403" y="56"/>
                </a:lnTo>
                <a:lnTo>
                  <a:pt x="407" y="62"/>
                </a:lnTo>
                <a:lnTo>
                  <a:pt x="411" y="66"/>
                </a:lnTo>
                <a:lnTo>
                  <a:pt x="414" y="72"/>
                </a:lnTo>
                <a:lnTo>
                  <a:pt x="416" y="76"/>
                </a:lnTo>
                <a:lnTo>
                  <a:pt x="420" y="81"/>
                </a:lnTo>
                <a:lnTo>
                  <a:pt x="423" y="87"/>
                </a:lnTo>
                <a:lnTo>
                  <a:pt x="427" y="96"/>
                </a:lnTo>
                <a:lnTo>
                  <a:pt x="429" y="101"/>
                </a:lnTo>
                <a:lnTo>
                  <a:pt x="431" y="106"/>
                </a:lnTo>
                <a:lnTo>
                  <a:pt x="432" y="112"/>
                </a:lnTo>
                <a:lnTo>
                  <a:pt x="434" y="117"/>
                </a:lnTo>
                <a:lnTo>
                  <a:pt x="435" y="121"/>
                </a:lnTo>
                <a:lnTo>
                  <a:pt x="436" y="126"/>
                </a:lnTo>
                <a:lnTo>
                  <a:pt x="439" y="134"/>
                </a:lnTo>
                <a:lnTo>
                  <a:pt x="440" y="143"/>
                </a:lnTo>
                <a:lnTo>
                  <a:pt x="441" y="150"/>
                </a:lnTo>
                <a:lnTo>
                  <a:pt x="442" y="156"/>
                </a:lnTo>
                <a:lnTo>
                  <a:pt x="443" y="165"/>
                </a:lnTo>
                <a:lnTo>
                  <a:pt x="443" y="167"/>
                </a:lnTo>
                <a:lnTo>
                  <a:pt x="444" y="168"/>
                </a:lnTo>
                <a:lnTo>
                  <a:pt x="448" y="173"/>
                </a:lnTo>
                <a:lnTo>
                  <a:pt x="450" y="176"/>
                </a:lnTo>
                <a:lnTo>
                  <a:pt x="452" y="179"/>
                </a:lnTo>
                <a:lnTo>
                  <a:pt x="454" y="183"/>
                </a:lnTo>
                <a:lnTo>
                  <a:pt x="455" y="188"/>
                </a:lnTo>
                <a:lnTo>
                  <a:pt x="457" y="192"/>
                </a:lnTo>
                <a:lnTo>
                  <a:pt x="458" y="197"/>
                </a:lnTo>
                <a:lnTo>
                  <a:pt x="459" y="202"/>
                </a:lnTo>
                <a:lnTo>
                  <a:pt x="459" y="204"/>
                </a:lnTo>
                <a:lnTo>
                  <a:pt x="460" y="207"/>
                </a:lnTo>
                <a:lnTo>
                  <a:pt x="460" y="210"/>
                </a:lnTo>
                <a:lnTo>
                  <a:pt x="459" y="213"/>
                </a:lnTo>
                <a:lnTo>
                  <a:pt x="459" y="216"/>
                </a:lnTo>
                <a:lnTo>
                  <a:pt x="459" y="219"/>
                </a:lnTo>
                <a:lnTo>
                  <a:pt x="457" y="225"/>
                </a:lnTo>
                <a:lnTo>
                  <a:pt x="456" y="228"/>
                </a:lnTo>
                <a:lnTo>
                  <a:pt x="455" y="231"/>
                </a:lnTo>
                <a:lnTo>
                  <a:pt x="455" y="232"/>
                </a:lnTo>
                <a:lnTo>
                  <a:pt x="455" y="233"/>
                </a:lnTo>
                <a:lnTo>
                  <a:pt x="457" y="236"/>
                </a:lnTo>
                <a:lnTo>
                  <a:pt x="463" y="246"/>
                </a:lnTo>
                <a:lnTo>
                  <a:pt x="468" y="253"/>
                </a:lnTo>
                <a:lnTo>
                  <a:pt x="471" y="258"/>
                </a:lnTo>
                <a:lnTo>
                  <a:pt x="475" y="265"/>
                </a:lnTo>
                <a:lnTo>
                  <a:pt x="478" y="271"/>
                </a:lnTo>
                <a:lnTo>
                  <a:pt x="482" y="277"/>
                </a:lnTo>
                <a:lnTo>
                  <a:pt x="485" y="285"/>
                </a:lnTo>
                <a:lnTo>
                  <a:pt x="489" y="293"/>
                </a:lnTo>
                <a:lnTo>
                  <a:pt x="491" y="298"/>
                </a:lnTo>
                <a:lnTo>
                  <a:pt x="493" y="303"/>
                </a:lnTo>
                <a:lnTo>
                  <a:pt x="495" y="309"/>
                </a:lnTo>
                <a:lnTo>
                  <a:pt x="496" y="313"/>
                </a:lnTo>
                <a:lnTo>
                  <a:pt x="498" y="318"/>
                </a:lnTo>
                <a:lnTo>
                  <a:pt x="499" y="323"/>
                </a:lnTo>
                <a:lnTo>
                  <a:pt x="501" y="331"/>
                </a:lnTo>
                <a:lnTo>
                  <a:pt x="503" y="341"/>
                </a:lnTo>
                <a:lnTo>
                  <a:pt x="504" y="349"/>
                </a:lnTo>
                <a:lnTo>
                  <a:pt x="504" y="354"/>
                </a:lnTo>
                <a:lnTo>
                  <a:pt x="504" y="357"/>
                </a:lnTo>
                <a:lnTo>
                  <a:pt x="504" y="361"/>
                </a:lnTo>
                <a:lnTo>
                  <a:pt x="503" y="365"/>
                </a:lnTo>
                <a:lnTo>
                  <a:pt x="501" y="372"/>
                </a:lnTo>
                <a:lnTo>
                  <a:pt x="500" y="378"/>
                </a:lnTo>
                <a:lnTo>
                  <a:pt x="498" y="385"/>
                </a:lnTo>
                <a:lnTo>
                  <a:pt x="498" y="387"/>
                </a:lnTo>
                <a:lnTo>
                  <a:pt x="496" y="390"/>
                </a:lnTo>
                <a:lnTo>
                  <a:pt x="495" y="392"/>
                </a:lnTo>
                <a:lnTo>
                  <a:pt x="494" y="394"/>
                </a:lnTo>
                <a:lnTo>
                  <a:pt x="493" y="396"/>
                </a:lnTo>
                <a:lnTo>
                  <a:pt x="491" y="398"/>
                </a:lnTo>
                <a:lnTo>
                  <a:pt x="490" y="399"/>
                </a:lnTo>
                <a:lnTo>
                  <a:pt x="488" y="401"/>
                </a:lnTo>
                <a:lnTo>
                  <a:pt x="486" y="401"/>
                </a:lnTo>
                <a:lnTo>
                  <a:pt x="485" y="402"/>
                </a:lnTo>
                <a:lnTo>
                  <a:pt x="483" y="403"/>
                </a:lnTo>
                <a:lnTo>
                  <a:pt x="482" y="403"/>
                </a:lnTo>
                <a:lnTo>
                  <a:pt x="481" y="403"/>
                </a:lnTo>
                <a:lnTo>
                  <a:pt x="480" y="402"/>
                </a:lnTo>
                <a:lnTo>
                  <a:pt x="477" y="401"/>
                </a:lnTo>
                <a:lnTo>
                  <a:pt x="476" y="400"/>
                </a:lnTo>
                <a:lnTo>
                  <a:pt x="475" y="399"/>
                </a:lnTo>
                <a:lnTo>
                  <a:pt x="473" y="398"/>
                </a:lnTo>
                <a:lnTo>
                  <a:pt x="471" y="397"/>
                </a:lnTo>
                <a:lnTo>
                  <a:pt x="469" y="394"/>
                </a:lnTo>
                <a:lnTo>
                  <a:pt x="467" y="391"/>
                </a:lnTo>
                <a:lnTo>
                  <a:pt x="465" y="387"/>
                </a:lnTo>
                <a:lnTo>
                  <a:pt x="462" y="384"/>
                </a:lnTo>
                <a:lnTo>
                  <a:pt x="461" y="380"/>
                </a:lnTo>
                <a:lnTo>
                  <a:pt x="458" y="374"/>
                </a:lnTo>
                <a:lnTo>
                  <a:pt x="455" y="368"/>
                </a:lnTo>
                <a:lnTo>
                  <a:pt x="454" y="368"/>
                </a:lnTo>
                <a:lnTo>
                  <a:pt x="454" y="368"/>
                </a:lnTo>
                <a:lnTo>
                  <a:pt x="452" y="369"/>
                </a:lnTo>
                <a:lnTo>
                  <a:pt x="452" y="370"/>
                </a:lnTo>
                <a:lnTo>
                  <a:pt x="450" y="372"/>
                </a:lnTo>
                <a:lnTo>
                  <a:pt x="448" y="378"/>
                </a:lnTo>
                <a:lnTo>
                  <a:pt x="444" y="388"/>
                </a:lnTo>
                <a:lnTo>
                  <a:pt x="440" y="398"/>
                </a:lnTo>
                <a:lnTo>
                  <a:pt x="437" y="403"/>
                </a:lnTo>
                <a:lnTo>
                  <a:pt x="433" y="409"/>
                </a:lnTo>
                <a:lnTo>
                  <a:pt x="429" y="415"/>
                </a:lnTo>
                <a:lnTo>
                  <a:pt x="425" y="421"/>
                </a:lnTo>
                <a:lnTo>
                  <a:pt x="423" y="424"/>
                </a:lnTo>
                <a:lnTo>
                  <a:pt x="421" y="427"/>
                </a:lnTo>
                <a:lnTo>
                  <a:pt x="414" y="434"/>
                </a:lnTo>
                <a:lnTo>
                  <a:pt x="414" y="434"/>
                </a:lnTo>
                <a:lnTo>
                  <a:pt x="415" y="435"/>
                </a:lnTo>
                <a:lnTo>
                  <a:pt x="419" y="437"/>
                </a:lnTo>
                <a:lnTo>
                  <a:pt x="431" y="442"/>
                </a:lnTo>
                <a:lnTo>
                  <a:pt x="437" y="446"/>
                </a:lnTo>
                <a:lnTo>
                  <a:pt x="442" y="448"/>
                </a:lnTo>
                <a:lnTo>
                  <a:pt x="448" y="452"/>
                </a:lnTo>
                <a:lnTo>
                  <a:pt x="452" y="456"/>
                </a:lnTo>
                <a:lnTo>
                  <a:pt x="455" y="459"/>
                </a:lnTo>
                <a:lnTo>
                  <a:pt x="456" y="461"/>
                </a:lnTo>
                <a:lnTo>
                  <a:pt x="458" y="463"/>
                </a:lnTo>
                <a:lnTo>
                  <a:pt x="459" y="465"/>
                </a:lnTo>
                <a:lnTo>
                  <a:pt x="460" y="467"/>
                </a:lnTo>
                <a:lnTo>
                  <a:pt x="461" y="470"/>
                </a:lnTo>
                <a:lnTo>
                  <a:pt x="461" y="472"/>
                </a:lnTo>
                <a:lnTo>
                  <a:pt x="462" y="475"/>
                </a:lnTo>
                <a:lnTo>
                  <a:pt x="461" y="476"/>
                </a:lnTo>
                <a:lnTo>
                  <a:pt x="461" y="478"/>
                </a:lnTo>
                <a:lnTo>
                  <a:pt x="461" y="480"/>
                </a:lnTo>
                <a:lnTo>
                  <a:pt x="460" y="481"/>
                </a:lnTo>
                <a:lnTo>
                  <a:pt x="460" y="484"/>
                </a:lnTo>
                <a:lnTo>
                  <a:pt x="459" y="485"/>
                </a:lnTo>
                <a:lnTo>
                  <a:pt x="457" y="488"/>
                </a:lnTo>
                <a:lnTo>
                  <a:pt x="455" y="491"/>
                </a:lnTo>
                <a:lnTo>
                  <a:pt x="453" y="492"/>
                </a:lnTo>
                <a:lnTo>
                  <a:pt x="452" y="494"/>
                </a:lnTo>
                <a:lnTo>
                  <a:pt x="448" y="496"/>
                </a:lnTo>
                <a:lnTo>
                  <a:pt x="443" y="498"/>
                </a:lnTo>
                <a:lnTo>
                  <a:pt x="439" y="500"/>
                </a:lnTo>
                <a:lnTo>
                  <a:pt x="435" y="502"/>
                </a:lnTo>
                <a:lnTo>
                  <a:pt x="430" y="504"/>
                </a:lnTo>
                <a:lnTo>
                  <a:pt x="427" y="505"/>
                </a:lnTo>
                <a:lnTo>
                  <a:pt x="425" y="506"/>
                </a:lnTo>
                <a:lnTo>
                  <a:pt x="419" y="508"/>
                </a:lnTo>
                <a:lnTo>
                  <a:pt x="413" y="509"/>
                </a:lnTo>
                <a:lnTo>
                  <a:pt x="407" y="511"/>
                </a:lnTo>
                <a:lnTo>
                  <a:pt x="400" y="512"/>
                </a:lnTo>
                <a:lnTo>
                  <a:pt x="394" y="512"/>
                </a:lnTo>
                <a:lnTo>
                  <a:pt x="386" y="513"/>
                </a:lnTo>
                <a:lnTo>
                  <a:pt x="379" y="513"/>
                </a:lnTo>
                <a:lnTo>
                  <a:pt x="372" y="513"/>
                </a:lnTo>
                <a:lnTo>
                  <a:pt x="365" y="513"/>
                </a:lnTo>
                <a:lnTo>
                  <a:pt x="356" y="512"/>
                </a:lnTo>
                <a:lnTo>
                  <a:pt x="349" y="512"/>
                </a:lnTo>
                <a:lnTo>
                  <a:pt x="342" y="511"/>
                </a:lnTo>
                <a:lnTo>
                  <a:pt x="334" y="510"/>
                </a:lnTo>
                <a:lnTo>
                  <a:pt x="325" y="509"/>
                </a:lnTo>
                <a:lnTo>
                  <a:pt x="317" y="506"/>
                </a:lnTo>
                <a:lnTo>
                  <a:pt x="310" y="504"/>
                </a:lnTo>
                <a:lnTo>
                  <a:pt x="301" y="502"/>
                </a:lnTo>
                <a:lnTo>
                  <a:pt x="294" y="500"/>
                </a:lnTo>
                <a:lnTo>
                  <a:pt x="286" y="497"/>
                </a:lnTo>
                <a:lnTo>
                  <a:pt x="282" y="496"/>
                </a:lnTo>
                <a:lnTo>
                  <a:pt x="279" y="495"/>
                </a:lnTo>
                <a:lnTo>
                  <a:pt x="276" y="494"/>
                </a:lnTo>
                <a:lnTo>
                  <a:pt x="273" y="493"/>
                </a:lnTo>
                <a:lnTo>
                  <a:pt x="270" y="493"/>
                </a:lnTo>
                <a:lnTo>
                  <a:pt x="267" y="493"/>
                </a:lnTo>
                <a:lnTo>
                  <a:pt x="260" y="493"/>
                </a:lnTo>
                <a:lnTo>
                  <a:pt x="256" y="492"/>
                </a:lnTo>
                <a:lnTo>
                  <a:pt x="251" y="492"/>
                </a:lnTo>
                <a:lnTo>
                  <a:pt x="248" y="495"/>
                </a:lnTo>
                <a:lnTo>
                  <a:pt x="243" y="497"/>
                </a:lnTo>
                <a:lnTo>
                  <a:pt x="238" y="500"/>
                </a:lnTo>
                <a:lnTo>
                  <a:pt x="232" y="503"/>
                </a:lnTo>
                <a:lnTo>
                  <a:pt x="228" y="505"/>
                </a:lnTo>
                <a:lnTo>
                  <a:pt x="224" y="508"/>
                </a:lnTo>
                <a:lnTo>
                  <a:pt x="214" y="511"/>
                </a:lnTo>
                <a:lnTo>
                  <a:pt x="209" y="512"/>
                </a:lnTo>
                <a:lnTo>
                  <a:pt x="205" y="514"/>
                </a:lnTo>
                <a:lnTo>
                  <a:pt x="198" y="515"/>
                </a:lnTo>
                <a:lnTo>
                  <a:pt x="193" y="515"/>
                </a:lnTo>
                <a:lnTo>
                  <a:pt x="188" y="516"/>
                </a:lnTo>
                <a:lnTo>
                  <a:pt x="183" y="516"/>
                </a:lnTo>
                <a:lnTo>
                  <a:pt x="178" y="516"/>
                </a:lnTo>
                <a:lnTo>
                  <a:pt x="172" y="516"/>
                </a:lnTo>
                <a:lnTo>
                  <a:pt x="167" y="516"/>
                </a:lnTo>
                <a:lnTo>
                  <a:pt x="154" y="516"/>
                </a:lnTo>
                <a:lnTo>
                  <a:pt x="141" y="516"/>
                </a:lnTo>
                <a:lnTo>
                  <a:pt x="128" y="515"/>
                </a:lnTo>
                <a:lnTo>
                  <a:pt x="122" y="514"/>
                </a:lnTo>
                <a:lnTo>
                  <a:pt x="116" y="513"/>
                </a:lnTo>
                <a:lnTo>
                  <a:pt x="110" y="512"/>
                </a:lnTo>
                <a:lnTo>
                  <a:pt x="103" y="511"/>
                </a:lnTo>
                <a:lnTo>
                  <a:pt x="98" y="509"/>
                </a:lnTo>
                <a:lnTo>
                  <a:pt x="92" y="508"/>
                </a:lnTo>
                <a:lnTo>
                  <a:pt x="87" y="505"/>
                </a:lnTo>
                <a:lnTo>
                  <a:pt x="83" y="503"/>
                </a:lnTo>
                <a:lnTo>
                  <a:pt x="78" y="501"/>
                </a:lnTo>
                <a:lnTo>
                  <a:pt x="74" y="499"/>
                </a:lnTo>
                <a:lnTo>
                  <a:pt x="70" y="496"/>
                </a:lnTo>
                <a:lnTo>
                  <a:pt x="69" y="495"/>
                </a:lnTo>
                <a:lnTo>
                  <a:pt x="67" y="493"/>
                </a:lnTo>
                <a:lnTo>
                  <a:pt x="66" y="492"/>
                </a:lnTo>
                <a:lnTo>
                  <a:pt x="64" y="490"/>
                </a:lnTo>
                <a:lnTo>
                  <a:pt x="63" y="489"/>
                </a:lnTo>
                <a:lnTo>
                  <a:pt x="63" y="487"/>
                </a:lnTo>
                <a:lnTo>
                  <a:pt x="61" y="484"/>
                </a:lnTo>
                <a:lnTo>
                  <a:pt x="61" y="481"/>
                </a:lnTo>
                <a:lnTo>
                  <a:pt x="60" y="479"/>
                </a:lnTo>
                <a:lnTo>
                  <a:pt x="60" y="477"/>
                </a:lnTo>
                <a:lnTo>
                  <a:pt x="61" y="475"/>
                </a:lnTo>
                <a:lnTo>
                  <a:pt x="61" y="473"/>
                </a:lnTo>
                <a:lnTo>
                  <a:pt x="61" y="471"/>
                </a:lnTo>
                <a:lnTo>
                  <a:pt x="61" y="470"/>
                </a:lnTo>
                <a:lnTo>
                  <a:pt x="61" y="467"/>
                </a:lnTo>
                <a:lnTo>
                  <a:pt x="62" y="465"/>
                </a:lnTo>
                <a:lnTo>
                  <a:pt x="63" y="462"/>
                </a:lnTo>
                <a:lnTo>
                  <a:pt x="63" y="460"/>
                </a:lnTo>
                <a:lnTo>
                  <a:pt x="65" y="456"/>
                </a:lnTo>
                <a:lnTo>
                  <a:pt x="66" y="454"/>
                </a:lnTo>
                <a:lnTo>
                  <a:pt x="67" y="453"/>
                </a:lnTo>
                <a:lnTo>
                  <a:pt x="69" y="450"/>
                </a:lnTo>
                <a:lnTo>
                  <a:pt x="71" y="449"/>
                </a:lnTo>
                <a:lnTo>
                  <a:pt x="73" y="448"/>
                </a:lnTo>
                <a:lnTo>
                  <a:pt x="74" y="446"/>
                </a:lnTo>
                <a:lnTo>
                  <a:pt x="78" y="446"/>
                </a:lnTo>
                <a:lnTo>
                  <a:pt x="80" y="444"/>
                </a:lnTo>
                <a:lnTo>
                  <a:pt x="83" y="443"/>
                </a:lnTo>
                <a:lnTo>
                  <a:pt x="86" y="442"/>
                </a:lnTo>
                <a:lnTo>
                  <a:pt x="89" y="441"/>
                </a:lnTo>
                <a:lnTo>
                  <a:pt x="92" y="440"/>
                </a:lnTo>
                <a:lnTo>
                  <a:pt x="95" y="440"/>
                </a:lnTo>
                <a:lnTo>
                  <a:pt x="99" y="439"/>
                </a:lnTo>
                <a:lnTo>
                  <a:pt x="103" y="439"/>
                </a:lnTo>
                <a:lnTo>
                  <a:pt x="105" y="439"/>
                </a:lnTo>
                <a:lnTo>
                  <a:pt x="105" y="439"/>
                </a:lnTo>
                <a:lnTo>
                  <a:pt x="106" y="438"/>
                </a:lnTo>
                <a:lnTo>
                  <a:pt x="106" y="438"/>
                </a:lnTo>
                <a:lnTo>
                  <a:pt x="105" y="437"/>
                </a:lnTo>
                <a:lnTo>
                  <a:pt x="102" y="436"/>
                </a:lnTo>
                <a:lnTo>
                  <a:pt x="96" y="430"/>
                </a:lnTo>
                <a:lnTo>
                  <a:pt x="93" y="427"/>
                </a:lnTo>
                <a:lnTo>
                  <a:pt x="89" y="423"/>
                </a:lnTo>
                <a:lnTo>
                  <a:pt x="84" y="419"/>
                </a:lnTo>
                <a:lnTo>
                  <a:pt x="80" y="414"/>
                </a:lnTo>
                <a:lnTo>
                  <a:pt x="74" y="407"/>
                </a:lnTo>
                <a:lnTo>
                  <a:pt x="72" y="403"/>
                </a:lnTo>
                <a:lnTo>
                  <a:pt x="69" y="400"/>
                </a:lnTo>
                <a:lnTo>
                  <a:pt x="67" y="396"/>
                </a:lnTo>
                <a:lnTo>
                  <a:pt x="65" y="392"/>
                </a:lnTo>
                <a:lnTo>
                  <a:pt x="62" y="388"/>
                </a:lnTo>
                <a:lnTo>
                  <a:pt x="60" y="382"/>
                </a:lnTo>
                <a:lnTo>
                  <a:pt x="58" y="378"/>
                </a:lnTo>
                <a:lnTo>
                  <a:pt x="56" y="372"/>
                </a:lnTo>
                <a:lnTo>
                  <a:pt x="55" y="368"/>
                </a:lnTo>
                <a:lnTo>
                  <a:pt x="53" y="361"/>
                </a:lnTo>
                <a:lnTo>
                  <a:pt x="53" y="361"/>
                </a:lnTo>
                <a:lnTo>
                  <a:pt x="53" y="361"/>
                </a:lnTo>
                <a:lnTo>
                  <a:pt x="52" y="361"/>
                </a:lnTo>
                <a:lnTo>
                  <a:pt x="52" y="361"/>
                </a:lnTo>
                <a:lnTo>
                  <a:pt x="51" y="361"/>
                </a:lnTo>
                <a:lnTo>
                  <a:pt x="50" y="361"/>
                </a:lnTo>
                <a:lnTo>
                  <a:pt x="50" y="362"/>
                </a:lnTo>
                <a:lnTo>
                  <a:pt x="50" y="364"/>
                </a:lnTo>
                <a:lnTo>
                  <a:pt x="49" y="365"/>
                </a:lnTo>
                <a:lnTo>
                  <a:pt x="48" y="367"/>
                </a:lnTo>
                <a:lnTo>
                  <a:pt x="45" y="371"/>
                </a:lnTo>
                <a:lnTo>
                  <a:pt x="44" y="374"/>
                </a:lnTo>
                <a:lnTo>
                  <a:pt x="42" y="376"/>
                </a:lnTo>
                <a:lnTo>
                  <a:pt x="39" y="379"/>
                </a:lnTo>
                <a:lnTo>
                  <a:pt x="37" y="382"/>
                </a:lnTo>
                <a:lnTo>
                  <a:pt x="34" y="386"/>
                </a:lnTo>
                <a:lnTo>
                  <a:pt x="31" y="389"/>
                </a:lnTo>
                <a:lnTo>
                  <a:pt x="28" y="391"/>
                </a:lnTo>
                <a:lnTo>
                  <a:pt x="25" y="393"/>
                </a:lnTo>
                <a:lnTo>
                  <a:pt x="22" y="395"/>
                </a:lnTo>
                <a:lnTo>
                  <a:pt x="18" y="397"/>
                </a:lnTo>
                <a:lnTo>
                  <a:pt x="14" y="398"/>
                </a:lnTo>
                <a:lnTo>
                  <a:pt x="10" y="398"/>
                </a:lnTo>
                <a:lnTo>
                  <a:pt x="10" y="398"/>
                </a:lnTo>
                <a:lnTo>
                  <a:pt x="9" y="398"/>
                </a:lnTo>
                <a:lnTo>
                  <a:pt x="8" y="398"/>
                </a:lnTo>
                <a:lnTo>
                  <a:pt x="8" y="396"/>
                </a:lnTo>
                <a:lnTo>
                  <a:pt x="7" y="395"/>
                </a:lnTo>
                <a:lnTo>
                  <a:pt x="5" y="392"/>
                </a:lnTo>
                <a:lnTo>
                  <a:pt x="4" y="390"/>
                </a:lnTo>
                <a:lnTo>
                  <a:pt x="3" y="387"/>
                </a:lnTo>
                <a:lnTo>
                  <a:pt x="3" y="384"/>
                </a:lnTo>
                <a:lnTo>
                  <a:pt x="2" y="381"/>
                </a:lnTo>
                <a:lnTo>
                  <a:pt x="1" y="374"/>
                </a:lnTo>
                <a:lnTo>
                  <a:pt x="0" y="370"/>
                </a:lnTo>
                <a:lnTo>
                  <a:pt x="0" y="367"/>
                </a:lnTo>
                <a:lnTo>
                  <a:pt x="0" y="357"/>
                </a:lnTo>
                <a:lnTo>
                  <a:pt x="1" y="348"/>
                </a:lnTo>
                <a:lnTo>
                  <a:pt x="2" y="343"/>
                </a:lnTo>
                <a:lnTo>
                  <a:pt x="3" y="338"/>
                </a:lnTo>
                <a:lnTo>
                  <a:pt x="3" y="332"/>
                </a:lnTo>
                <a:lnTo>
                  <a:pt x="5" y="327"/>
                </a:lnTo>
                <a:lnTo>
                  <a:pt x="6" y="322"/>
                </a:lnTo>
                <a:lnTo>
                  <a:pt x="8" y="316"/>
                </a:lnTo>
                <a:lnTo>
                  <a:pt x="10" y="311"/>
                </a:lnTo>
                <a:lnTo>
                  <a:pt x="12" y="304"/>
                </a:lnTo>
                <a:lnTo>
                  <a:pt x="15" y="299"/>
                </a:lnTo>
                <a:lnTo>
                  <a:pt x="18" y="293"/>
                </a:lnTo>
                <a:lnTo>
                  <a:pt x="22" y="287"/>
                </a:lnTo>
                <a:lnTo>
                  <a:pt x="26" y="281"/>
                </a:lnTo>
                <a:lnTo>
                  <a:pt x="30" y="275"/>
                </a:lnTo>
                <a:lnTo>
                  <a:pt x="34" y="269"/>
                </a:lnTo>
                <a:lnTo>
                  <a:pt x="37" y="265"/>
                </a:lnTo>
                <a:lnTo>
                  <a:pt x="42" y="260"/>
                </a:lnTo>
                <a:lnTo>
                  <a:pt x="46" y="254"/>
                </a:lnTo>
                <a:lnTo>
                  <a:pt x="49" y="252"/>
                </a:lnTo>
                <a:lnTo>
                  <a:pt x="52" y="250"/>
                </a:lnTo>
                <a:lnTo>
                  <a:pt x="56" y="246"/>
                </a:lnTo>
                <a:lnTo>
                  <a:pt x="59" y="243"/>
                </a:lnTo>
                <a:lnTo>
                  <a:pt x="66" y="238"/>
                </a:lnTo>
                <a:lnTo>
                  <a:pt x="70" y="233"/>
                </a:lnTo>
                <a:lnTo>
                  <a:pt x="72" y="23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latin typeface="+mn-ea"/>
            </a:endParaRPr>
          </a:p>
        </p:txBody>
      </p:sp>
      <p:grpSp>
        <p:nvGrpSpPr>
          <p:cNvPr id="63" name="组合 62"/>
          <p:cNvGrpSpPr/>
          <p:nvPr/>
        </p:nvGrpSpPr>
        <p:grpSpPr>
          <a:xfrm>
            <a:off x="3416894" y="4291008"/>
            <a:ext cx="340239" cy="484392"/>
            <a:chOff x="6826325" y="4065109"/>
            <a:chExt cx="226610" cy="328831"/>
          </a:xfrm>
        </p:grpSpPr>
        <p:sp>
          <p:nvSpPr>
            <p:cNvPr id="64" name="Freeform 1091"/>
            <p:cNvSpPr/>
            <p:nvPr/>
          </p:nvSpPr>
          <p:spPr bwMode="auto">
            <a:xfrm>
              <a:off x="6826325" y="4167330"/>
              <a:ext cx="224147" cy="226610"/>
            </a:xfrm>
            <a:custGeom>
              <a:avLst/>
              <a:gdLst>
                <a:gd name="T0" fmla="*/ 37 w 77"/>
                <a:gd name="T1" fmla="*/ 41 h 78"/>
                <a:gd name="T2" fmla="*/ 51 w 77"/>
                <a:gd name="T3" fmla="*/ 48 h 78"/>
                <a:gd name="T4" fmla="*/ 55 w 77"/>
                <a:gd name="T5" fmla="*/ 44 h 78"/>
                <a:gd name="T6" fmla="*/ 63 w 77"/>
                <a:gd name="T7" fmla="*/ 41 h 78"/>
                <a:gd name="T8" fmla="*/ 77 w 77"/>
                <a:gd name="T9" fmla="*/ 55 h 78"/>
                <a:gd name="T10" fmla="*/ 70 w 77"/>
                <a:gd name="T11" fmla="*/ 68 h 78"/>
                <a:gd name="T12" fmla="*/ 52 w 77"/>
                <a:gd name="T13" fmla="*/ 71 h 78"/>
                <a:gd name="T14" fmla="*/ 27 w 77"/>
                <a:gd name="T15" fmla="*/ 51 h 78"/>
                <a:gd name="T16" fmla="*/ 25 w 77"/>
                <a:gd name="T17" fmla="*/ 50 h 78"/>
                <a:gd name="T18" fmla="*/ 7 w 77"/>
                <a:gd name="T19" fmla="*/ 24 h 78"/>
                <a:gd name="T20" fmla="*/ 10 w 77"/>
                <a:gd name="T21" fmla="*/ 6 h 78"/>
                <a:gd name="T22" fmla="*/ 22 w 77"/>
                <a:gd name="T23" fmla="*/ 0 h 78"/>
                <a:gd name="T24" fmla="*/ 36 w 77"/>
                <a:gd name="T25" fmla="*/ 14 h 78"/>
                <a:gd name="T26" fmla="*/ 33 w 77"/>
                <a:gd name="T27" fmla="*/ 21 h 78"/>
                <a:gd name="T28" fmla="*/ 29 w 77"/>
                <a:gd name="T29" fmla="*/ 26 h 78"/>
                <a:gd name="T30" fmla="*/ 36 w 77"/>
                <a:gd name="T31" fmla="*/ 39 h 78"/>
                <a:gd name="T32" fmla="*/ 37 w 77"/>
                <a:gd name="T33" fmla="*/ 41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7" h="78">
                  <a:moveTo>
                    <a:pt x="37" y="41"/>
                  </a:moveTo>
                  <a:cubicBezTo>
                    <a:pt x="47" y="51"/>
                    <a:pt x="51" y="48"/>
                    <a:pt x="51" y="48"/>
                  </a:cubicBezTo>
                  <a:cubicBezTo>
                    <a:pt x="51" y="48"/>
                    <a:pt x="51" y="48"/>
                    <a:pt x="55" y="44"/>
                  </a:cubicBezTo>
                  <a:cubicBezTo>
                    <a:pt x="60" y="39"/>
                    <a:pt x="63" y="41"/>
                    <a:pt x="63" y="41"/>
                  </a:cubicBezTo>
                  <a:cubicBezTo>
                    <a:pt x="77" y="55"/>
                    <a:pt x="77" y="55"/>
                    <a:pt x="77" y="55"/>
                  </a:cubicBezTo>
                  <a:cubicBezTo>
                    <a:pt x="70" y="68"/>
                    <a:pt x="70" y="68"/>
                    <a:pt x="70" y="68"/>
                  </a:cubicBezTo>
                  <a:cubicBezTo>
                    <a:pt x="70" y="68"/>
                    <a:pt x="65" y="78"/>
                    <a:pt x="52" y="71"/>
                  </a:cubicBezTo>
                  <a:cubicBezTo>
                    <a:pt x="39" y="63"/>
                    <a:pt x="37" y="62"/>
                    <a:pt x="27" y="51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15" y="39"/>
                    <a:pt x="14" y="37"/>
                    <a:pt x="7" y="24"/>
                  </a:cubicBezTo>
                  <a:cubicBezTo>
                    <a:pt x="0" y="11"/>
                    <a:pt x="10" y="6"/>
                    <a:pt x="10" y="6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36" y="14"/>
                    <a:pt x="36" y="14"/>
                    <a:pt x="36" y="14"/>
                  </a:cubicBezTo>
                  <a:cubicBezTo>
                    <a:pt x="36" y="14"/>
                    <a:pt x="38" y="16"/>
                    <a:pt x="33" y="21"/>
                  </a:cubicBezTo>
                  <a:cubicBezTo>
                    <a:pt x="29" y="26"/>
                    <a:pt x="29" y="26"/>
                    <a:pt x="29" y="26"/>
                  </a:cubicBezTo>
                  <a:cubicBezTo>
                    <a:pt x="29" y="26"/>
                    <a:pt x="26" y="29"/>
                    <a:pt x="36" y="39"/>
                  </a:cubicBezTo>
                  <a:lnTo>
                    <a:pt x="37" y="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+mn-ea"/>
              </a:endParaRPr>
            </a:p>
          </p:txBody>
        </p:sp>
        <p:sp>
          <p:nvSpPr>
            <p:cNvPr id="65" name="Freeform 1092"/>
            <p:cNvSpPr/>
            <p:nvPr/>
          </p:nvSpPr>
          <p:spPr bwMode="auto">
            <a:xfrm>
              <a:off x="6892830" y="4065109"/>
              <a:ext cx="160105" cy="151484"/>
            </a:xfrm>
            <a:custGeom>
              <a:avLst/>
              <a:gdLst>
                <a:gd name="T0" fmla="*/ 55 w 55"/>
                <a:gd name="T1" fmla="*/ 52 h 52"/>
                <a:gd name="T2" fmla="*/ 46 w 55"/>
                <a:gd name="T3" fmla="*/ 52 h 52"/>
                <a:gd name="T4" fmla="*/ 0 w 55"/>
                <a:gd name="T5" fmla="*/ 10 h 52"/>
                <a:gd name="T6" fmla="*/ 0 w 55"/>
                <a:gd name="T7" fmla="*/ 1 h 52"/>
                <a:gd name="T8" fmla="*/ 55 w 55"/>
                <a:gd name="T9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" h="52">
                  <a:moveTo>
                    <a:pt x="55" y="52"/>
                  </a:moveTo>
                  <a:cubicBezTo>
                    <a:pt x="46" y="52"/>
                    <a:pt x="46" y="52"/>
                    <a:pt x="46" y="52"/>
                  </a:cubicBezTo>
                  <a:cubicBezTo>
                    <a:pt x="45" y="28"/>
                    <a:pt x="25" y="9"/>
                    <a:pt x="0" y="1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29" y="0"/>
                    <a:pt x="53" y="23"/>
                    <a:pt x="55" y="5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66" name="Freeform 1093"/>
            <p:cNvSpPr/>
            <p:nvPr/>
          </p:nvSpPr>
          <p:spPr bwMode="auto">
            <a:xfrm>
              <a:off x="6892830" y="4120531"/>
              <a:ext cx="104684" cy="99758"/>
            </a:xfrm>
            <a:custGeom>
              <a:avLst/>
              <a:gdLst>
                <a:gd name="T0" fmla="*/ 36 w 36"/>
                <a:gd name="T1" fmla="*/ 34 h 34"/>
                <a:gd name="T2" fmla="*/ 36 w 36"/>
                <a:gd name="T3" fmla="*/ 34 h 34"/>
                <a:gd name="T4" fmla="*/ 29 w 36"/>
                <a:gd name="T5" fmla="*/ 34 h 34"/>
                <a:gd name="T6" fmla="*/ 29 w 36"/>
                <a:gd name="T7" fmla="*/ 34 h 34"/>
                <a:gd name="T8" fmla="*/ 1 w 36"/>
                <a:gd name="T9" fmla="*/ 8 h 34"/>
                <a:gd name="T10" fmla="*/ 0 w 36"/>
                <a:gd name="T11" fmla="*/ 8 h 34"/>
                <a:gd name="T12" fmla="*/ 0 w 36"/>
                <a:gd name="T13" fmla="*/ 1 h 34"/>
                <a:gd name="T14" fmla="*/ 1 w 36"/>
                <a:gd name="T15" fmla="*/ 1 h 34"/>
                <a:gd name="T16" fmla="*/ 36 w 36"/>
                <a:gd name="T17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34">
                  <a:moveTo>
                    <a:pt x="36" y="34"/>
                  </a:moveTo>
                  <a:cubicBezTo>
                    <a:pt x="36" y="34"/>
                    <a:pt x="36" y="34"/>
                    <a:pt x="36" y="34"/>
                  </a:cubicBezTo>
                  <a:cubicBezTo>
                    <a:pt x="29" y="34"/>
                    <a:pt x="29" y="34"/>
                    <a:pt x="29" y="34"/>
                  </a:cubicBezTo>
                  <a:cubicBezTo>
                    <a:pt x="29" y="34"/>
                    <a:pt x="29" y="34"/>
                    <a:pt x="29" y="34"/>
                  </a:cubicBezTo>
                  <a:cubicBezTo>
                    <a:pt x="28" y="19"/>
                    <a:pt x="16" y="7"/>
                    <a:pt x="1" y="8"/>
                  </a:cubicBezTo>
                  <a:cubicBezTo>
                    <a:pt x="1" y="8"/>
                    <a:pt x="0" y="8"/>
                    <a:pt x="0" y="8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1" y="1"/>
                  </a:cubicBezTo>
                  <a:cubicBezTo>
                    <a:pt x="20" y="0"/>
                    <a:pt x="35" y="15"/>
                    <a:pt x="36" y="3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+mn-ea"/>
              </a:endParaRPr>
            </a:p>
          </p:txBody>
        </p:sp>
      </p:grpSp>
      <p:sp>
        <p:nvSpPr>
          <p:cNvPr id="71" name="Oval 131"/>
          <p:cNvSpPr/>
          <p:nvPr/>
        </p:nvSpPr>
        <p:spPr>
          <a:xfrm>
            <a:off x="8300845" y="4365207"/>
            <a:ext cx="432860" cy="282667"/>
          </a:xfrm>
          <a:custGeom>
            <a:avLst/>
            <a:gdLst>
              <a:gd name="connsiteX0" fmla="*/ 218748 w 607427"/>
              <a:gd name="connsiteY0" fmla="*/ 211767 h 379713"/>
              <a:gd name="connsiteX1" fmla="*/ 303678 w 607427"/>
              <a:gd name="connsiteY1" fmla="*/ 286283 h 379713"/>
              <a:gd name="connsiteX2" fmla="*/ 388608 w 607427"/>
              <a:gd name="connsiteY2" fmla="*/ 211767 h 379713"/>
              <a:gd name="connsiteX3" fmla="*/ 580118 w 607427"/>
              <a:gd name="connsiteY3" fmla="*/ 379713 h 379713"/>
              <a:gd name="connsiteX4" fmla="*/ 27238 w 607427"/>
              <a:gd name="connsiteY4" fmla="*/ 379713 h 379713"/>
              <a:gd name="connsiteX5" fmla="*/ 607427 w 607427"/>
              <a:gd name="connsiteY5" fmla="*/ 19970 h 379713"/>
              <a:gd name="connsiteX6" fmla="*/ 607427 w 607427"/>
              <a:gd name="connsiteY6" fmla="*/ 359531 h 379713"/>
              <a:gd name="connsiteX7" fmla="*/ 413725 w 607427"/>
              <a:gd name="connsiteY7" fmla="*/ 189751 h 379713"/>
              <a:gd name="connsiteX8" fmla="*/ 0 w 607427"/>
              <a:gd name="connsiteY8" fmla="*/ 19970 h 379713"/>
              <a:gd name="connsiteX9" fmla="*/ 193561 w 607427"/>
              <a:gd name="connsiteY9" fmla="*/ 189751 h 379713"/>
              <a:gd name="connsiteX10" fmla="*/ 0 w 607427"/>
              <a:gd name="connsiteY10" fmla="*/ 359531 h 379713"/>
              <a:gd name="connsiteX11" fmla="*/ 27379 w 607427"/>
              <a:gd name="connsiteY11" fmla="*/ 0 h 379713"/>
              <a:gd name="connsiteX12" fmla="*/ 579906 w 607427"/>
              <a:gd name="connsiteY12" fmla="*/ 0 h 379713"/>
              <a:gd name="connsiteX13" fmla="*/ 303694 w 607427"/>
              <a:gd name="connsiteY13" fmla="*/ 242251 h 379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607427" h="379713">
                <a:moveTo>
                  <a:pt x="218748" y="211767"/>
                </a:moveTo>
                <a:lnTo>
                  <a:pt x="303678" y="286283"/>
                </a:lnTo>
                <a:lnTo>
                  <a:pt x="388608" y="211767"/>
                </a:lnTo>
                <a:lnTo>
                  <a:pt x="580118" y="379713"/>
                </a:lnTo>
                <a:lnTo>
                  <a:pt x="27238" y="379713"/>
                </a:lnTo>
                <a:close/>
                <a:moveTo>
                  <a:pt x="607427" y="19970"/>
                </a:moveTo>
                <a:lnTo>
                  <a:pt x="607427" y="359531"/>
                </a:lnTo>
                <a:lnTo>
                  <a:pt x="413725" y="189751"/>
                </a:lnTo>
                <a:close/>
                <a:moveTo>
                  <a:pt x="0" y="19970"/>
                </a:moveTo>
                <a:lnTo>
                  <a:pt x="193561" y="189751"/>
                </a:lnTo>
                <a:lnTo>
                  <a:pt x="0" y="359531"/>
                </a:lnTo>
                <a:close/>
                <a:moveTo>
                  <a:pt x="27379" y="0"/>
                </a:moveTo>
                <a:lnTo>
                  <a:pt x="579906" y="0"/>
                </a:lnTo>
                <a:lnTo>
                  <a:pt x="303694" y="24225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74" name="TextBox 132"/>
          <p:cNvSpPr txBox="1"/>
          <p:nvPr/>
        </p:nvSpPr>
        <p:spPr>
          <a:xfrm>
            <a:off x="6980040" y="5059837"/>
            <a:ext cx="30711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latin typeface="STKaiti" panose="02010600040101010101" pitchFamily="2" charset="-122"/>
                <a:ea typeface="STKaiti" panose="02010600040101010101" pitchFamily="2" charset="-122"/>
                <a:cs typeface="Open Sans" panose="020B0606030504020204" pitchFamily="34" charset="0"/>
              </a:rPr>
              <a:t>电邮</a:t>
            </a:r>
            <a:endParaRPr lang="en-US" b="1" dirty="0">
              <a:solidFill>
                <a:schemeClr val="bg1"/>
              </a:solidFill>
              <a:latin typeface="STKaiti" panose="02010600040101010101" pitchFamily="2" charset="-122"/>
              <a:ea typeface="STKaiti" panose="02010600040101010101" pitchFamily="2" charset="-122"/>
              <a:cs typeface="Open Sans" panose="020B0606030504020204" pitchFamily="34" charset="0"/>
            </a:endParaRPr>
          </a:p>
          <a:p>
            <a:pPr algn="ctr"/>
            <a:r>
              <a:rPr lang="en-US" b="1" dirty="0" err="1">
                <a:solidFill>
                  <a:schemeClr val="bg1"/>
                </a:solidFill>
                <a:latin typeface="+mn-ea"/>
                <a:cs typeface="Open Sans" panose="020B0606030504020204" pitchFamily="34" charset="0"/>
              </a:rPr>
              <a:t>hwt@hdu.edu.cn</a:t>
            </a:r>
            <a:endParaRPr lang="en-US" b="1" dirty="0">
              <a:solidFill>
                <a:schemeClr val="bg1"/>
              </a:solidFill>
              <a:latin typeface="+mn-ea"/>
              <a:cs typeface="Open Sans" panose="020B0606030504020204" pitchFamily="34" charset="0"/>
            </a:endParaRPr>
          </a:p>
        </p:txBody>
      </p:sp>
      <p:sp>
        <p:nvSpPr>
          <p:cNvPr id="21" name="TextBox 132">
            <a:extLst>
              <a:ext uri="{FF2B5EF4-FFF2-40B4-BE49-F238E27FC236}">
                <a16:creationId xmlns:a16="http://schemas.microsoft.com/office/drawing/2014/main" id="{1510378A-DBC1-6D4F-B82E-AD45416079DB}"/>
              </a:ext>
            </a:extLst>
          </p:cNvPr>
          <p:cNvSpPr txBox="1"/>
          <p:nvPr/>
        </p:nvSpPr>
        <p:spPr>
          <a:xfrm>
            <a:off x="4915791" y="5033623"/>
            <a:ext cx="20041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STKaiti" panose="02010600040101010101" pitchFamily="2" charset="-122"/>
                <a:ea typeface="STKaiti" panose="02010600040101010101" pitchFamily="2" charset="-122"/>
                <a:cs typeface="Open Sans" panose="020B0606030504020204" pitchFamily="34" charset="0"/>
              </a:rPr>
              <a:t>QQ</a:t>
            </a:r>
          </a:p>
          <a:p>
            <a:pPr algn="ctr"/>
            <a:r>
              <a:rPr lang="en-US" b="1" dirty="0">
                <a:solidFill>
                  <a:schemeClr val="bg1"/>
                </a:solidFill>
                <a:latin typeface="STKaiti" panose="02010600040101010101" pitchFamily="2" charset="-122"/>
                <a:ea typeface="STKaiti" panose="02010600040101010101" pitchFamily="2" charset="-122"/>
                <a:cs typeface="Open Sans" panose="020B0606030504020204" pitchFamily="34" charset="0"/>
              </a:rPr>
              <a:t>375213863</a:t>
            </a:r>
          </a:p>
        </p:txBody>
      </p:sp>
    </p:spTree>
    <p:extLst>
      <p:ext uri="{BB962C8B-B14F-4D97-AF65-F5344CB8AC3E}">
        <p14:creationId xmlns:p14="http://schemas.microsoft.com/office/powerpoint/2010/main" val="3097137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956"/>
    </mc:Choice>
    <mc:Fallback xmlns="">
      <p:transition spd="slow" advTm="5956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C221C79-3161-4786-BC69-8A79D77788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7D7C2B2-BAC3-48DB-A1AC-102E5B34AE51}" type="slidenum">
              <a:rPr lang="zh-CN" altLang="en-US" smtClean="0"/>
              <a:pPr/>
              <a:t>3</a:t>
            </a:fld>
            <a:endParaRPr lang="zh-CN" altLang="en-US" dirty="0"/>
          </a:p>
        </p:txBody>
      </p:sp>
      <p:sp>
        <p:nvSpPr>
          <p:cNvPr id="7" name="Rectangle 10">
            <a:extLst>
              <a:ext uri="{FF2B5EF4-FFF2-40B4-BE49-F238E27FC236}">
                <a16:creationId xmlns:a16="http://schemas.microsoft.com/office/drawing/2014/main" id="{4271635B-B6B6-4103-9FF2-7D6C0CAFDA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6317" y="116257"/>
            <a:ext cx="8078067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>
              <a:defRPr/>
            </a:pPr>
            <a:r>
              <a:rPr lang="zh-CN" altLang="en-US" sz="4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思考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041F5524-3550-3049-AF87-64FDD919BB2D}"/>
              </a:ext>
            </a:extLst>
          </p:cNvPr>
          <p:cNvSpPr txBox="1">
            <a:spLocks noChangeArrowheads="1"/>
          </p:cNvSpPr>
          <p:nvPr/>
        </p:nvSpPr>
        <p:spPr>
          <a:xfrm>
            <a:off x="902284" y="1481502"/>
            <a:ext cx="10447034" cy="25412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8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2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9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86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62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40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18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 algn="l">
              <a:buClr>
                <a:srgbClr val="FFC000"/>
              </a:buClr>
              <a:buFont typeface="Wingdings" pitchFamily="2" charset="2"/>
              <a:buChar char="Ø"/>
            </a:pPr>
            <a:r>
              <a:rPr lang="zh-CN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如何为移动</a:t>
            </a:r>
            <a:r>
              <a:rPr lang="en-US" altLang="zh-CN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APP</a:t>
            </a:r>
            <a:r>
              <a:rPr lang="zh-CN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提供独立</a:t>
            </a:r>
            <a:r>
              <a:rPr lang="en-US" altLang="zh-CN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API</a:t>
            </a:r>
            <a:r>
              <a:rPr lang="zh-CN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接口？</a:t>
            </a:r>
            <a:endParaRPr lang="en-US" altLang="zh-CN" sz="3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571500" indent="-571500" algn="l">
              <a:buClr>
                <a:srgbClr val="FFC000"/>
              </a:buClr>
              <a:buFont typeface="Wingdings" pitchFamily="2" charset="2"/>
              <a:buChar char="Ø"/>
            </a:pPr>
            <a:endParaRPr lang="en-US" altLang="zh-CN" sz="3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571500" indent="-571500" algn="l">
              <a:buClr>
                <a:srgbClr val="FFC000"/>
              </a:buClr>
              <a:buFont typeface="Wingdings" pitchFamily="2" charset="2"/>
              <a:buChar char="Ø"/>
            </a:pPr>
            <a:r>
              <a:rPr lang="zh-CN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路由文件中的路由条目创建工作，能“偷懒”吗？</a:t>
            </a:r>
            <a:endParaRPr lang="en-US" altLang="zh-CN" sz="3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686260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C221C79-3161-4786-BC69-8A79D77788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7D7C2B2-BAC3-48DB-A1AC-102E5B34AE51}" type="slidenum">
              <a:rPr lang="zh-CN" altLang="en-US" smtClean="0"/>
              <a:pPr/>
              <a:t>4</a:t>
            </a:fld>
            <a:endParaRPr lang="zh-CN" altLang="en-US" dirty="0"/>
          </a:p>
        </p:txBody>
      </p:sp>
      <p:sp>
        <p:nvSpPr>
          <p:cNvPr id="7" name="Rectangle 10">
            <a:extLst>
              <a:ext uri="{FF2B5EF4-FFF2-40B4-BE49-F238E27FC236}">
                <a16:creationId xmlns:a16="http://schemas.microsoft.com/office/drawing/2014/main" id="{4271635B-B6B6-4103-9FF2-7D6C0CAFDA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6317" y="116257"/>
            <a:ext cx="8078067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>
              <a:defRPr/>
            </a:pPr>
            <a:r>
              <a:rPr lang="zh-CN" altLang="en-US" sz="4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本章任务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A4CC69AC-11DD-CA44-86D6-129102CFDCFC}"/>
              </a:ext>
            </a:extLst>
          </p:cNvPr>
          <p:cNvSpPr txBox="1">
            <a:spLocks/>
          </p:cNvSpPr>
          <p:nvPr/>
        </p:nvSpPr>
        <p:spPr>
          <a:xfrm>
            <a:off x="619541" y="812105"/>
            <a:ext cx="8286808" cy="58402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8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2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9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86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62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40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18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lnSpc>
                <a:spcPct val="150000"/>
              </a:lnSpc>
              <a:buClr>
                <a:srgbClr val="0070C0"/>
              </a:buClr>
              <a:buSzPct val="90000"/>
              <a:buFont typeface="+mj-lt"/>
              <a:buAutoNum type="arabicPeriod"/>
            </a:pPr>
            <a:r>
              <a:rPr lang="zh-CN" altLang="en-US" sz="4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前后端分离设计 </a:t>
            </a:r>
            <a:endParaRPr lang="en-US" altLang="zh-CN" sz="4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 algn="l">
              <a:lnSpc>
                <a:spcPct val="150000"/>
              </a:lnSpc>
              <a:buClr>
                <a:srgbClr val="0070C0"/>
              </a:buClr>
              <a:buSzPct val="90000"/>
              <a:buFont typeface="+mj-lt"/>
              <a:buAutoNum type="arabicPeriod"/>
            </a:pPr>
            <a:r>
              <a:rPr lang="en-US" altLang="zh-CN" sz="4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RESTful</a:t>
            </a:r>
            <a:r>
              <a:rPr lang="zh-CN" altLang="en-US" sz="4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设计准则 </a:t>
            </a:r>
            <a:endParaRPr lang="en-US" altLang="zh-CN" sz="4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776709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C221C79-3161-4786-BC69-8A79D77788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7D7C2B2-BAC3-48DB-A1AC-102E5B34AE51}" type="slidenum">
              <a:rPr lang="zh-CN" altLang="en-US" smtClean="0"/>
              <a:pPr/>
              <a:t>5</a:t>
            </a:fld>
            <a:endParaRPr lang="zh-CN" altLang="en-US" dirty="0"/>
          </a:p>
        </p:txBody>
      </p:sp>
      <p:sp>
        <p:nvSpPr>
          <p:cNvPr id="7" name="Rectangle 10">
            <a:extLst>
              <a:ext uri="{FF2B5EF4-FFF2-40B4-BE49-F238E27FC236}">
                <a16:creationId xmlns:a16="http://schemas.microsoft.com/office/drawing/2014/main" id="{4271635B-B6B6-4103-9FF2-7D6C0CAFDA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6317" y="116257"/>
            <a:ext cx="8078067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>
              <a:defRPr/>
            </a:pPr>
            <a:r>
              <a:rPr lang="en-US" altLang="zh-CN" sz="4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1 </a:t>
            </a:r>
            <a:r>
              <a:rPr lang="zh-CN" altLang="en-US" sz="4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前后端分离设计 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4761D66C-9777-B34F-9D6A-58F03A4FBB12}"/>
              </a:ext>
            </a:extLst>
          </p:cNvPr>
          <p:cNvSpPr txBox="1">
            <a:spLocks noChangeArrowheads="1"/>
          </p:cNvSpPr>
          <p:nvPr/>
        </p:nvSpPr>
        <p:spPr>
          <a:xfrm>
            <a:off x="850032" y="1124450"/>
            <a:ext cx="9215491" cy="49018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8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2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9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86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62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40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18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  <a:buClr>
                <a:srgbClr val="FFC000"/>
              </a:buClr>
            </a:pP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1.1 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什么是前后端分离</a:t>
            </a:r>
          </a:p>
          <a:p>
            <a:pPr algn="l">
              <a:lnSpc>
                <a:spcPct val="150000"/>
              </a:lnSpc>
              <a:buClr>
                <a:srgbClr val="FFC000"/>
              </a:buClr>
            </a:pP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1.2 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为什么要前后端分离</a:t>
            </a:r>
          </a:p>
          <a:p>
            <a:pPr algn="l">
              <a:lnSpc>
                <a:spcPct val="150000"/>
              </a:lnSpc>
              <a:buClr>
                <a:srgbClr val="FFC000"/>
              </a:buClr>
            </a:pP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1.3 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前后端分离的缺点</a:t>
            </a: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>
              <a:buClr>
                <a:srgbClr val="FFC000"/>
              </a:buClr>
            </a:pP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486804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C221C79-3161-4786-BC69-8A79D77788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7D7C2B2-BAC3-48DB-A1AC-102E5B34AE51}" type="slidenum">
              <a:rPr lang="zh-CN" altLang="en-US" smtClean="0"/>
              <a:pPr/>
              <a:t>6</a:t>
            </a:fld>
            <a:endParaRPr lang="zh-CN" altLang="en-US" dirty="0"/>
          </a:p>
        </p:txBody>
      </p:sp>
      <p:sp>
        <p:nvSpPr>
          <p:cNvPr id="7" name="Rectangle 10">
            <a:extLst>
              <a:ext uri="{FF2B5EF4-FFF2-40B4-BE49-F238E27FC236}">
                <a16:creationId xmlns:a16="http://schemas.microsoft.com/office/drawing/2014/main" id="{4271635B-B6B6-4103-9FF2-7D6C0CAFDA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6317" y="116257"/>
            <a:ext cx="8078067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>
              <a:defRPr/>
            </a:pPr>
            <a:r>
              <a:rPr lang="en-US" altLang="zh-CN" sz="4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1.1 </a:t>
            </a:r>
            <a:r>
              <a:rPr lang="zh-CN" altLang="en-US" sz="4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什么是前后端分离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4E64F235-47BD-574C-AC6E-C191EE87C38D}"/>
              </a:ext>
            </a:extLst>
          </p:cNvPr>
          <p:cNvSpPr txBox="1">
            <a:spLocks/>
          </p:cNvSpPr>
          <p:nvPr/>
        </p:nvSpPr>
        <p:spPr>
          <a:xfrm>
            <a:off x="931417" y="964565"/>
            <a:ext cx="9475325" cy="49288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8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2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9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86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62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40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18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前端专注于：前端控制层（与后端的交互逻辑） 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&amp; 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视图层</a:t>
            </a:r>
          </a:p>
          <a:p>
            <a:pPr algn="l">
              <a:lnSpc>
                <a:spcPct val="150000"/>
              </a:lnSpc>
            </a:pP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后端专注于：后端控制层（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Restful API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 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&amp; 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服务层 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&amp; 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数据访问层</a:t>
            </a:r>
          </a:p>
        </p:txBody>
      </p:sp>
    </p:spTree>
    <p:extLst>
      <p:ext uri="{BB962C8B-B14F-4D97-AF65-F5344CB8AC3E}">
        <p14:creationId xmlns:p14="http://schemas.microsoft.com/office/powerpoint/2010/main" val="35604401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C221C79-3161-4786-BC69-8A79D77788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7D7C2B2-BAC3-48DB-A1AC-102E5B34AE51}" type="slidenum">
              <a:rPr lang="zh-CN" altLang="en-US" smtClean="0"/>
              <a:pPr/>
              <a:t>7</a:t>
            </a:fld>
            <a:endParaRPr lang="zh-CN" altLang="en-US" dirty="0"/>
          </a:p>
        </p:txBody>
      </p:sp>
      <p:sp>
        <p:nvSpPr>
          <p:cNvPr id="7" name="Rectangle 10">
            <a:extLst>
              <a:ext uri="{FF2B5EF4-FFF2-40B4-BE49-F238E27FC236}">
                <a16:creationId xmlns:a16="http://schemas.microsoft.com/office/drawing/2014/main" id="{4271635B-B6B6-4103-9FF2-7D6C0CAFDA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6317" y="116257"/>
            <a:ext cx="8078067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>
              <a:defRPr/>
            </a:pPr>
            <a:r>
              <a:rPr lang="en-US" altLang="zh-CN" sz="4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1.2 </a:t>
            </a:r>
            <a:r>
              <a:rPr lang="zh-CN" altLang="en-US" sz="4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为什么要前后端分离</a:t>
            </a:r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AEBD789C-E3C7-5048-9F07-A4601C93AE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8053" y="987417"/>
            <a:ext cx="8229600" cy="488316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PC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app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、公众号、小程序多端适应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前后端开发职责不清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开发效率问题，前后端互相等待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前端一直配合着后端，能力受限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后台开发语言和模板高度耦合，导致开发语言依赖严重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indent="530352">
              <a:lnSpc>
                <a:spcPct val="160000"/>
              </a:lnSpc>
              <a:buClr>
                <a:schemeClr val="accent2"/>
              </a:buClr>
              <a:buSzPct val="75000"/>
            </a:pPr>
            <a:endParaRPr sz="24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40622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C221C79-3161-4786-BC69-8A79D77788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7D7C2B2-BAC3-48DB-A1AC-102E5B34AE51}" type="slidenum">
              <a:rPr lang="zh-CN" altLang="en-US" smtClean="0"/>
              <a:pPr/>
              <a:t>8</a:t>
            </a:fld>
            <a:endParaRPr lang="zh-CN" altLang="en-US" dirty="0"/>
          </a:p>
        </p:txBody>
      </p:sp>
      <p:sp>
        <p:nvSpPr>
          <p:cNvPr id="7" name="Rectangle 10">
            <a:extLst>
              <a:ext uri="{FF2B5EF4-FFF2-40B4-BE49-F238E27FC236}">
                <a16:creationId xmlns:a16="http://schemas.microsoft.com/office/drawing/2014/main" id="{4271635B-B6B6-4103-9FF2-7D6C0CAFDA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6317" y="116257"/>
            <a:ext cx="8078067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>
              <a:defRPr/>
            </a:pPr>
            <a:r>
              <a:rPr lang="en-US" altLang="zh-CN" sz="4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1.3 </a:t>
            </a:r>
            <a:r>
              <a:rPr lang="zh-CN" altLang="en-US" sz="4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前后端分离的缺点</a:t>
            </a:r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AEBD789C-E3C7-5048-9F07-A4601C93AE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58350" y="804537"/>
            <a:ext cx="8229600" cy="488316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marL="342900" indent="-342900">
              <a:lnSpc>
                <a:spcPct val="200000"/>
              </a:lnSpc>
              <a:buFont typeface="Wingdings" pitchFamily="2" charset="2"/>
              <a:buChar char="Ø"/>
            </a:pP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前后端学习门槛增加</a:t>
            </a:r>
          </a:p>
          <a:p>
            <a:pPr marL="342900" indent="-342900">
              <a:lnSpc>
                <a:spcPct val="200000"/>
              </a:lnSpc>
              <a:buFont typeface="Wingdings" pitchFamily="2" charset="2"/>
              <a:buChar char="Ø"/>
            </a:pP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数据依赖导致文档重要性增加</a:t>
            </a:r>
          </a:p>
          <a:p>
            <a:pPr marL="342900" indent="-342900">
              <a:lnSpc>
                <a:spcPct val="200000"/>
              </a:lnSpc>
              <a:buFont typeface="Wingdings" pitchFamily="2" charset="2"/>
              <a:buChar char="Ø"/>
            </a:pP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前端工作量加大</a:t>
            </a:r>
          </a:p>
          <a:p>
            <a:pPr marL="342900" indent="-342900">
              <a:lnSpc>
                <a:spcPct val="200000"/>
              </a:lnSpc>
              <a:buFont typeface="Wingdings" pitchFamily="2" charset="2"/>
              <a:buChar char="Ø"/>
            </a:pP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SEO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的难度加大</a:t>
            </a:r>
          </a:p>
          <a:p>
            <a:pPr marL="342900" indent="-342900">
              <a:lnSpc>
                <a:spcPct val="200000"/>
              </a:lnSpc>
              <a:buFont typeface="Wingdings" pitchFamily="2" charset="2"/>
              <a:buChar char="Ø"/>
            </a:pP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后端开发模式迁移增加成本（之前依赖模板开发的项目）</a:t>
            </a:r>
          </a:p>
        </p:txBody>
      </p:sp>
    </p:spTree>
    <p:extLst>
      <p:ext uri="{BB962C8B-B14F-4D97-AF65-F5344CB8AC3E}">
        <p14:creationId xmlns:p14="http://schemas.microsoft.com/office/powerpoint/2010/main" val="28163650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C221C79-3161-4786-BC69-8A79D77788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7D7C2B2-BAC3-48DB-A1AC-102E5B34AE51}" type="slidenum">
              <a:rPr lang="zh-CN" altLang="en-US" smtClean="0"/>
              <a:pPr/>
              <a:t>9</a:t>
            </a:fld>
            <a:endParaRPr lang="zh-CN" altLang="en-US" dirty="0"/>
          </a:p>
        </p:txBody>
      </p:sp>
      <p:sp>
        <p:nvSpPr>
          <p:cNvPr id="7" name="Rectangle 10">
            <a:extLst>
              <a:ext uri="{FF2B5EF4-FFF2-40B4-BE49-F238E27FC236}">
                <a16:creationId xmlns:a16="http://schemas.microsoft.com/office/drawing/2014/main" id="{4271635B-B6B6-4103-9FF2-7D6C0CAFDA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6317" y="116257"/>
            <a:ext cx="8078067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>
              <a:defRPr/>
            </a:pPr>
            <a:r>
              <a:rPr lang="en-US" altLang="zh-CN" sz="4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2 RESTful</a:t>
            </a:r>
            <a:r>
              <a:rPr lang="zh-CN" altLang="en-US" sz="4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设计准则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4761D66C-9777-B34F-9D6A-58F03A4FBB12}"/>
              </a:ext>
            </a:extLst>
          </p:cNvPr>
          <p:cNvSpPr txBox="1">
            <a:spLocks noChangeArrowheads="1"/>
          </p:cNvSpPr>
          <p:nvPr/>
        </p:nvSpPr>
        <p:spPr>
          <a:xfrm>
            <a:off x="850032" y="1124450"/>
            <a:ext cx="9215491" cy="47642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8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2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9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86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62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40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18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  <a:buClr>
                <a:srgbClr val="FFC000"/>
              </a:buClr>
            </a:pPr>
            <a:r>
              <a:rPr lang="en-US" altLang="zh-CN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2.1 </a:t>
            </a:r>
            <a:r>
              <a:rPr lang="zh-CN" altLang="en-US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什么是</a:t>
            </a:r>
            <a:r>
              <a:rPr lang="en-US" altLang="zh-CN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RESTful</a:t>
            </a:r>
          </a:p>
          <a:p>
            <a:pPr algn="l">
              <a:lnSpc>
                <a:spcPct val="150000"/>
              </a:lnSpc>
              <a:buClr>
                <a:srgbClr val="FFC000"/>
              </a:buClr>
            </a:pPr>
            <a:r>
              <a:rPr lang="en-US" altLang="zh-CN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2.2 </a:t>
            </a:r>
            <a:r>
              <a:rPr lang="zh-CN" altLang="en-US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为什么选用</a:t>
            </a:r>
            <a:r>
              <a:rPr lang="en-US" altLang="zh-CN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RESTful</a:t>
            </a:r>
          </a:p>
          <a:p>
            <a:pPr algn="l">
              <a:lnSpc>
                <a:spcPct val="150000"/>
              </a:lnSpc>
              <a:buClr>
                <a:srgbClr val="FFC000"/>
              </a:buClr>
            </a:pPr>
            <a:r>
              <a:rPr lang="en-US" altLang="zh-CN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2.3 Laravel</a:t>
            </a:r>
            <a:r>
              <a:rPr lang="zh-CN" altLang="en-US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对</a:t>
            </a:r>
            <a:r>
              <a:rPr lang="en-US" altLang="zh-CN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RESTful</a:t>
            </a:r>
            <a:r>
              <a:rPr lang="zh-CN" altLang="en-US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的支持</a:t>
            </a:r>
          </a:p>
          <a:p>
            <a:pPr algn="l">
              <a:lnSpc>
                <a:spcPct val="150000"/>
              </a:lnSpc>
              <a:buClr>
                <a:srgbClr val="FFC000"/>
              </a:buClr>
            </a:pPr>
            <a:r>
              <a:rPr lang="en-US" altLang="zh-CN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2.4 RESTful API</a:t>
            </a:r>
            <a:r>
              <a:rPr lang="zh-CN" altLang="en-US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设计</a:t>
            </a:r>
          </a:p>
        </p:txBody>
      </p:sp>
    </p:spTree>
    <p:extLst>
      <p:ext uri="{BB962C8B-B14F-4D97-AF65-F5344CB8AC3E}">
        <p14:creationId xmlns:p14="http://schemas.microsoft.com/office/powerpoint/2010/main" val="6084569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GuidesStyle_None&quot;,&quot;Name&quot;:&quot;无&quot;,&quot;HeaderHeight&quot;:0.0,&quot;FooterHeight&quot;:0.0,&quot;SideMargin&quot;:0.0,&quot;TopMargin&quot;:0.0,&quot;BottomMargin&quot;:0.0,&quot;IntervalMargin&quot;:0.0}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orbel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3430</TotalTime>
  <Words>1552</Words>
  <Application>Microsoft Macintosh PowerPoint</Application>
  <PresentationFormat>Widescreen</PresentationFormat>
  <Paragraphs>205</Paragraphs>
  <Slides>27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7" baseType="lpstr">
      <vt:lpstr>等线</vt:lpstr>
      <vt:lpstr>Microsoft YaHei</vt:lpstr>
      <vt:lpstr>Microsoft YaHei</vt:lpstr>
      <vt:lpstr>STKaiti</vt:lpstr>
      <vt:lpstr>STKaiti</vt:lpstr>
      <vt:lpstr>Arial</vt:lpstr>
      <vt:lpstr>Corbel</vt:lpstr>
      <vt:lpstr>Times New Roman</vt:lpstr>
      <vt:lpstr>Wingdings</vt:lpstr>
      <vt:lpstr>Office 主题​​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Will Hu</dc:creator>
  <cp:lastModifiedBy>Will Hu</cp:lastModifiedBy>
  <cp:revision>214</cp:revision>
  <dcterms:created xsi:type="dcterms:W3CDTF">2020-02-20T23:48:22Z</dcterms:created>
  <dcterms:modified xsi:type="dcterms:W3CDTF">2020-05-29T01:21:45Z</dcterms:modified>
</cp:coreProperties>
</file>